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1" r:id="rId5"/>
    <p:sldId id="262" r:id="rId6"/>
    <p:sldId id="276" r:id="rId7"/>
    <p:sldId id="277" r:id="rId8"/>
    <p:sldId id="263" r:id="rId9"/>
    <p:sldId id="264" r:id="rId10"/>
    <p:sldId id="265" r:id="rId11"/>
    <p:sldId id="281" r:id="rId12"/>
    <p:sldId id="284" r:id="rId13"/>
    <p:sldId id="266" r:id="rId14"/>
    <p:sldId id="279" r:id="rId15"/>
    <p:sldId id="280" r:id="rId16"/>
    <p:sldId id="259" r:id="rId17"/>
    <p:sldId id="270" r:id="rId18"/>
    <p:sldId id="272" r:id="rId19"/>
    <p:sldId id="274" r:id="rId20"/>
    <p:sldId id="285" r:id="rId21"/>
    <p:sldId id="2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515"/>
    <a:srgbClr val="660066"/>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3C176EB-B78B-4E8F-B797-730A7A6C0EA2}" type="datetimeFigureOut">
              <a:rPr lang="en-GB" smtClean="0"/>
              <a:t>22/06/2020</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15F1C19-75D0-4FAD-8A58-D85A0E791099}"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89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C176EB-B78B-4E8F-B797-730A7A6C0EA2}"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104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C176EB-B78B-4E8F-B797-730A7A6C0EA2}"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26440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C176EB-B78B-4E8F-B797-730A7A6C0EA2}"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2437888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C176EB-B78B-4E8F-B797-730A7A6C0EA2}" type="datetimeFigureOut">
              <a:rPr lang="en-GB" smtClean="0"/>
              <a:t>22/06/2020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5F1C19-75D0-4FAD-8A58-D85A0E791099}"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00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C176EB-B78B-4E8F-B797-730A7A6C0EA2}" type="datetimeFigureOut">
              <a:rPr lang="en-GB" smtClean="0"/>
              <a:t>22/06/2020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330258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C176EB-B78B-4E8F-B797-730A7A6C0EA2}" type="datetimeFigureOut">
              <a:rPr lang="en-GB" smtClean="0"/>
              <a:t>22/06/2020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22223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C176EB-B78B-4E8F-B797-730A7A6C0EA2}" type="datetimeFigureOut">
              <a:rPr lang="en-GB" smtClean="0"/>
              <a:t>22/06/2020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238343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176EB-B78B-4E8F-B797-730A7A6C0EA2}" type="datetimeFigureOut">
              <a:rPr lang="en-GB" smtClean="0"/>
              <a:t>22/06/2020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458463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3C176EB-B78B-4E8F-B797-730A7A6C0EA2}" type="datetimeFigureOut">
              <a:rPr lang="en-GB" smtClean="0"/>
              <a:t>22/06/2020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225529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3C176EB-B78B-4E8F-B797-730A7A6C0EA2}" type="datetimeFigureOut">
              <a:rPr lang="en-GB" smtClean="0"/>
              <a:t>22/06/2020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5F1C19-75D0-4FAD-8A58-D85A0E791099}" type="slidenum">
              <a:rPr lang="en-GB" smtClean="0"/>
              <a:t>‹#›</a:t>
            </a:fld>
            <a:endParaRPr lang="en-GB"/>
          </a:p>
        </p:txBody>
      </p:sp>
    </p:spTree>
    <p:extLst>
      <p:ext uri="{BB962C8B-B14F-4D97-AF65-F5344CB8AC3E}">
        <p14:creationId xmlns:p14="http://schemas.microsoft.com/office/powerpoint/2010/main" val="281914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3C176EB-B78B-4E8F-B797-730A7A6C0EA2}" type="datetimeFigureOut">
              <a:rPr lang="en-GB" smtClean="0"/>
              <a:t>22/06/2020</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15F1C19-75D0-4FAD-8A58-D85A0E791099}" type="slidenum">
              <a:rPr lang="en-GB" smtClean="0"/>
              <a:t>‹#›</a:t>
            </a:fld>
            <a:endParaRPr lang="en-GB"/>
          </a:p>
        </p:txBody>
      </p:sp>
    </p:spTree>
    <p:extLst>
      <p:ext uri="{BB962C8B-B14F-4D97-AF65-F5344CB8AC3E}">
        <p14:creationId xmlns:p14="http://schemas.microsoft.com/office/powerpoint/2010/main" val="52947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2.png"/><Relationship Id="rId2" Type="http://schemas.openxmlformats.org/officeDocument/2006/relationships/audio" Target="../media/media8.mp4"/><Relationship Id="rId1" Type="http://schemas.microsoft.com/office/2007/relationships/media" Target="../media/media8.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9.mp4"/><Relationship Id="rId1" Type="http://schemas.microsoft.com/office/2007/relationships/media" Target="../media/media9.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4"/><Relationship Id="rId1" Type="http://schemas.microsoft.com/office/2007/relationships/media" Target="../media/media10.mp4"/><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p4"/><Relationship Id="rId1" Type="http://schemas.microsoft.com/office/2007/relationships/media" Target="../media/media11.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6.mp4"/><Relationship Id="rId1" Type="http://schemas.microsoft.com/office/2007/relationships/media" Target="../media/media6.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4"/><Relationship Id="rId1" Type="http://schemas.microsoft.com/office/2007/relationships/media" Target="../media/media7.mp4"/><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5672" y="2299853"/>
            <a:ext cx="8589818" cy="1200329"/>
          </a:xfrm>
          <a:prstGeom prst="rect">
            <a:avLst/>
          </a:prstGeom>
          <a:noFill/>
        </p:spPr>
        <p:txBody>
          <a:bodyPr wrap="square" rtlCol="0">
            <a:spAutoFit/>
          </a:bodyPr>
          <a:lstStyle/>
          <a:p>
            <a:pPr algn="ctr"/>
            <a:r>
              <a:rPr lang="fa-IR" sz="7200" dirty="0" smtClean="0">
                <a:cs typeface="B Nazanin" panose="00000400000000000000" pitchFamily="2" charset="-78"/>
              </a:rPr>
              <a:t>به نام خداوند جان و خرد</a:t>
            </a:r>
            <a:endParaRPr lang="en-GB" sz="7200" dirty="0">
              <a:cs typeface="B Nazanin" panose="00000400000000000000" pitchFamily="2" charset="-78"/>
            </a:endParaRPr>
          </a:p>
        </p:txBody>
      </p:sp>
      <p:pic>
        <p:nvPicPr>
          <p:cNvPr id="4" name="Picture 3"/>
          <p:cNvPicPr>
            <a:picLocks noChangeAspect="1"/>
          </p:cNvPicPr>
          <p:nvPr/>
        </p:nvPicPr>
        <p:blipFill>
          <a:blip r:embed="rId2">
            <a:lum bright="70000" contrast="-70000"/>
          </a:blip>
          <a:stretch>
            <a:fillRect/>
          </a:stretch>
        </p:blipFill>
        <p:spPr>
          <a:xfrm>
            <a:off x="1447653" y="2518641"/>
            <a:ext cx="1097375" cy="981541"/>
          </a:xfrm>
          <a:prstGeom prst="rect">
            <a:avLst/>
          </a:prstGeom>
        </p:spPr>
      </p:pic>
      <p:pic>
        <p:nvPicPr>
          <p:cNvPr id="5" name="Picture 4"/>
          <p:cNvPicPr>
            <a:picLocks noChangeAspect="1"/>
          </p:cNvPicPr>
          <p:nvPr/>
        </p:nvPicPr>
        <p:blipFill>
          <a:blip r:embed="rId3"/>
          <a:stretch>
            <a:fillRect/>
          </a:stretch>
        </p:blipFill>
        <p:spPr>
          <a:xfrm>
            <a:off x="8902825" y="2518641"/>
            <a:ext cx="1097375" cy="981541"/>
          </a:xfrm>
          <a:prstGeom prst="rect">
            <a:avLst/>
          </a:prstGeom>
        </p:spPr>
      </p:pic>
      <p:sp>
        <p:nvSpPr>
          <p:cNvPr id="6" name="TextBox 5"/>
          <p:cNvSpPr txBox="1"/>
          <p:nvPr/>
        </p:nvSpPr>
        <p:spPr>
          <a:xfrm>
            <a:off x="3555125" y="4128655"/>
            <a:ext cx="5829896" cy="1569660"/>
          </a:xfrm>
          <a:prstGeom prst="rect">
            <a:avLst/>
          </a:prstGeom>
          <a:noFill/>
        </p:spPr>
        <p:txBody>
          <a:bodyPr wrap="square" rtlCol="0">
            <a:spAutoFit/>
          </a:bodyPr>
          <a:lstStyle/>
          <a:p>
            <a:pPr algn="r"/>
            <a:r>
              <a:rPr lang="fa-IR" sz="3200" dirty="0" smtClean="0">
                <a:latin typeface="Chow Fun" panose="00000400000000000000" pitchFamily="2" charset="0"/>
                <a:cs typeface="B Nazanin" panose="00000400000000000000" pitchFamily="2" charset="-78"/>
              </a:rPr>
              <a:t>تهیه کنندگان:نرگس شیرزادیان،آرمیتا شهیم</a:t>
            </a:r>
          </a:p>
          <a:p>
            <a:pPr algn="r"/>
            <a:r>
              <a:rPr lang="fa-IR" sz="3200" dirty="0" smtClean="0">
                <a:latin typeface="Chow Fun" panose="00000400000000000000" pitchFamily="2" charset="0"/>
                <a:cs typeface="B Nazanin" panose="00000400000000000000" pitchFamily="2" charset="-78"/>
              </a:rPr>
              <a:t>دبیر:سرکار خانم حمیدیا </a:t>
            </a:r>
          </a:p>
          <a:p>
            <a:pPr algn="r"/>
            <a:r>
              <a:rPr lang="fa-IR" sz="3200" dirty="0" smtClean="0">
                <a:latin typeface="Chow Fun" panose="00000400000000000000" pitchFamily="2" charset="0"/>
                <a:cs typeface="B Nazanin" panose="00000400000000000000" pitchFamily="2" charset="-78"/>
              </a:rPr>
              <a:t>پژوهش:فیزیک</a:t>
            </a:r>
            <a:endParaRPr lang="en-GB" sz="3200" dirty="0">
              <a:latin typeface="Chow Fun" panose="00000400000000000000" pitchFamily="2" charset="0"/>
              <a:cs typeface="B Nazanin" panose="00000400000000000000" pitchFamily="2" charset="-78"/>
            </a:endParaRPr>
          </a:p>
        </p:txBody>
      </p:sp>
    </p:spTree>
    <p:extLst>
      <p:ext uri="{BB962C8B-B14F-4D97-AF65-F5344CB8AC3E}">
        <p14:creationId xmlns:p14="http://schemas.microsoft.com/office/powerpoint/2010/main" val="374930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236" y="360218"/>
            <a:ext cx="4253346" cy="769441"/>
          </a:xfrm>
          <a:prstGeom prst="rect">
            <a:avLst/>
          </a:prstGeom>
          <a:noFill/>
        </p:spPr>
        <p:txBody>
          <a:bodyPr wrap="square" rtlCol="0">
            <a:spAutoFit/>
          </a:bodyPr>
          <a:lstStyle/>
          <a:p>
            <a:pPr algn="ctr"/>
            <a:r>
              <a:rPr lang="fa-IR" sz="4400" dirty="0" smtClean="0">
                <a:cs typeface="B Nazanin" panose="00000400000000000000" pitchFamily="2" charset="-78"/>
              </a:rPr>
              <a:t>کاربرد تعلیق مغناطیسی</a:t>
            </a:r>
            <a:endParaRPr lang="en-GB" sz="4400" dirty="0">
              <a:cs typeface="B Nazanin" panose="00000400000000000000" pitchFamily="2" charset="-78"/>
            </a:endParaRPr>
          </a:p>
        </p:txBody>
      </p:sp>
      <p:pic>
        <p:nvPicPr>
          <p:cNvPr id="3" name="Picture 2"/>
          <p:cNvPicPr>
            <a:picLocks noChangeAspect="1"/>
          </p:cNvPicPr>
          <p:nvPr/>
        </p:nvPicPr>
        <p:blipFill>
          <a:blip r:embed="rId2"/>
          <a:stretch>
            <a:fillRect/>
          </a:stretch>
        </p:blipFill>
        <p:spPr>
          <a:xfrm>
            <a:off x="637245" y="1548326"/>
            <a:ext cx="3293652" cy="2192401"/>
          </a:xfrm>
          <a:prstGeom prst="rect">
            <a:avLst/>
          </a:prstGeom>
        </p:spPr>
      </p:pic>
      <p:pic>
        <p:nvPicPr>
          <p:cNvPr id="4" name="Picture 3"/>
          <p:cNvPicPr>
            <a:picLocks noChangeAspect="1"/>
          </p:cNvPicPr>
          <p:nvPr/>
        </p:nvPicPr>
        <p:blipFill>
          <a:blip r:embed="rId3"/>
          <a:stretch>
            <a:fillRect/>
          </a:stretch>
        </p:blipFill>
        <p:spPr>
          <a:xfrm>
            <a:off x="4425804" y="1548326"/>
            <a:ext cx="3059710" cy="2036057"/>
          </a:xfrm>
          <a:prstGeom prst="rect">
            <a:avLst/>
          </a:prstGeom>
        </p:spPr>
      </p:pic>
      <p:pic>
        <p:nvPicPr>
          <p:cNvPr id="5" name="Picture 4"/>
          <p:cNvPicPr>
            <a:picLocks noChangeAspect="1"/>
          </p:cNvPicPr>
          <p:nvPr/>
        </p:nvPicPr>
        <p:blipFill>
          <a:blip r:embed="rId4"/>
          <a:stretch>
            <a:fillRect/>
          </a:stretch>
        </p:blipFill>
        <p:spPr>
          <a:xfrm>
            <a:off x="8326582" y="1315111"/>
            <a:ext cx="3369037" cy="2269272"/>
          </a:xfrm>
          <a:prstGeom prst="rect">
            <a:avLst/>
          </a:prstGeom>
        </p:spPr>
      </p:pic>
      <p:pic>
        <p:nvPicPr>
          <p:cNvPr id="6" name="Picture 5"/>
          <p:cNvPicPr>
            <a:picLocks noChangeAspect="1"/>
          </p:cNvPicPr>
          <p:nvPr/>
        </p:nvPicPr>
        <p:blipFill>
          <a:blip r:embed="rId5"/>
          <a:stretch>
            <a:fillRect/>
          </a:stretch>
        </p:blipFill>
        <p:spPr>
          <a:xfrm>
            <a:off x="1180439" y="4353599"/>
            <a:ext cx="3600368" cy="2032792"/>
          </a:xfrm>
          <a:prstGeom prst="rect">
            <a:avLst/>
          </a:prstGeom>
        </p:spPr>
      </p:pic>
      <p:pic>
        <p:nvPicPr>
          <p:cNvPr id="7" name="Picture 6"/>
          <p:cNvPicPr>
            <a:picLocks noChangeAspect="1"/>
          </p:cNvPicPr>
          <p:nvPr/>
        </p:nvPicPr>
        <p:blipFill>
          <a:blip r:embed="rId6"/>
          <a:stretch>
            <a:fillRect/>
          </a:stretch>
        </p:blipFill>
        <p:spPr>
          <a:xfrm>
            <a:off x="4607296" y="4388303"/>
            <a:ext cx="3497614" cy="1963384"/>
          </a:xfrm>
          <a:prstGeom prst="rect">
            <a:avLst/>
          </a:prstGeom>
        </p:spPr>
      </p:pic>
      <p:sp>
        <p:nvSpPr>
          <p:cNvPr id="8" name="TextBox 7"/>
          <p:cNvSpPr txBox="1"/>
          <p:nvPr/>
        </p:nvSpPr>
        <p:spPr>
          <a:xfrm>
            <a:off x="1663831" y="3740727"/>
            <a:ext cx="4349042" cy="523220"/>
          </a:xfrm>
          <a:prstGeom prst="rect">
            <a:avLst/>
          </a:prstGeom>
          <a:noFill/>
        </p:spPr>
        <p:txBody>
          <a:bodyPr wrap="square" rtlCol="0">
            <a:spAutoFit/>
          </a:bodyPr>
          <a:lstStyle/>
          <a:p>
            <a:pPr algn="r"/>
            <a:r>
              <a:rPr lang="fa-IR" sz="2800" dirty="0" smtClean="0">
                <a:cs typeface="B Nazanin" panose="00000400000000000000" pitchFamily="2" charset="-78"/>
              </a:rPr>
              <a:t>1-قطار های مغناطیسی معلق</a:t>
            </a:r>
            <a:endParaRPr lang="en-GB" sz="2800" dirty="0">
              <a:cs typeface="B Nazanin" panose="00000400000000000000" pitchFamily="2" charset="-78"/>
            </a:endParaRPr>
          </a:p>
        </p:txBody>
      </p:sp>
      <p:sp>
        <p:nvSpPr>
          <p:cNvPr id="9" name="TextBox 8"/>
          <p:cNvSpPr txBox="1"/>
          <p:nvPr/>
        </p:nvSpPr>
        <p:spPr>
          <a:xfrm>
            <a:off x="8135904" y="3741972"/>
            <a:ext cx="3665099" cy="523220"/>
          </a:xfrm>
          <a:prstGeom prst="rect">
            <a:avLst/>
          </a:prstGeom>
          <a:noFill/>
        </p:spPr>
        <p:txBody>
          <a:bodyPr wrap="square" rtlCol="0">
            <a:spAutoFit/>
          </a:bodyPr>
          <a:lstStyle/>
          <a:p>
            <a:pPr algn="r"/>
            <a:r>
              <a:rPr lang="fa-IR" sz="2800" dirty="0" smtClean="0">
                <a:cs typeface="B Nazanin" panose="00000400000000000000" pitchFamily="2" charset="-78"/>
              </a:rPr>
              <a:t>2-آسانسور مغناطیسی</a:t>
            </a:r>
            <a:endParaRPr lang="en-GB" sz="2800" dirty="0">
              <a:cs typeface="B Nazanin" panose="00000400000000000000" pitchFamily="2" charset="-78"/>
            </a:endParaRPr>
          </a:p>
        </p:txBody>
      </p:sp>
      <p:sp>
        <p:nvSpPr>
          <p:cNvPr id="10" name="TextBox 9"/>
          <p:cNvSpPr txBox="1"/>
          <p:nvPr/>
        </p:nvSpPr>
        <p:spPr>
          <a:xfrm>
            <a:off x="8603673" y="5369995"/>
            <a:ext cx="2928094" cy="523220"/>
          </a:xfrm>
          <a:prstGeom prst="rect">
            <a:avLst/>
          </a:prstGeom>
          <a:noFill/>
        </p:spPr>
        <p:txBody>
          <a:bodyPr wrap="square" rtlCol="0">
            <a:spAutoFit/>
          </a:bodyPr>
          <a:lstStyle/>
          <a:p>
            <a:pPr algn="r"/>
            <a:r>
              <a:rPr lang="fa-IR" sz="2800" dirty="0" smtClean="0">
                <a:cs typeface="B Nazanin" panose="00000400000000000000" pitchFamily="2" charset="-78"/>
              </a:rPr>
              <a:t>3-برای دکور</a:t>
            </a:r>
            <a:endParaRPr lang="en-GB" sz="2800" dirty="0">
              <a:cs typeface="B Nazanin" panose="00000400000000000000" pitchFamily="2" charset="-78"/>
            </a:endParaRPr>
          </a:p>
        </p:txBody>
      </p:sp>
    </p:spTree>
    <p:extLst>
      <p:ext uri="{BB962C8B-B14F-4D97-AF65-F5344CB8AC3E}">
        <p14:creationId xmlns:p14="http://schemas.microsoft.com/office/powerpoint/2010/main" val="131200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365" y="415604"/>
            <a:ext cx="11384151" cy="2858475"/>
          </a:xfrm>
          <a:prstGeom prst="rect">
            <a:avLst/>
          </a:prstGeom>
        </p:spPr>
        <p:txBody>
          <a:bodyPr wrap="square">
            <a:spAutoFit/>
          </a:bodyPr>
          <a:lstStyle/>
          <a:p>
            <a:pPr algn="r" rtl="1">
              <a:lnSpc>
                <a:spcPct val="107000"/>
              </a:lnSpc>
              <a:spcAft>
                <a:spcPts val="800"/>
              </a:spcAft>
            </a:pPr>
            <a:r>
              <a:rPr lang="fa-IR" sz="2800" dirty="0">
                <a:solidFill>
                  <a:srgbClr val="000000"/>
                </a:solidFill>
                <a:latin typeface="Nazanin"/>
                <a:ea typeface="Nazanin"/>
                <a:cs typeface="B Nazanin" panose="00000400000000000000" pitchFamily="2" charset="-78"/>
              </a:rPr>
              <a:t>از تعلیق مغناطیسی در قطار های معلق برای غلبه بر اصطکاک استفاده شده در حال حاضر در نحوه کار قطارهای مغناطیسی از دو تکنولوژی استفاده می شود. مورد اول تعلیق الکترومغناطیسی </a:t>
            </a:r>
            <a:r>
              <a:rPr lang="en-US" sz="2800" dirty="0">
                <a:solidFill>
                  <a:srgbClr val="000000"/>
                </a:solidFill>
                <a:latin typeface="Nazanin"/>
                <a:ea typeface="Nazanin"/>
                <a:cs typeface="B Nazanin" panose="00000400000000000000" pitchFamily="2" charset="-78"/>
              </a:rPr>
              <a:t> (EMS) </a:t>
            </a:r>
            <a:r>
              <a:rPr lang="fa-IR" sz="2800" dirty="0">
                <a:solidFill>
                  <a:srgbClr val="000000"/>
                </a:solidFill>
                <a:latin typeface="Nazanin"/>
                <a:ea typeface="Nazanin"/>
                <a:cs typeface="B Nazanin" panose="00000400000000000000" pitchFamily="2" charset="-78"/>
              </a:rPr>
              <a:t>و نوع دوم آن تعلیق الکترودینامیک است.</a:t>
            </a:r>
            <a:r>
              <a:rPr lang="en-US" sz="2800" dirty="0">
                <a:solidFill>
                  <a:srgbClr val="000000"/>
                </a:solidFill>
                <a:latin typeface="Nazanin"/>
                <a:ea typeface="Nazanin"/>
                <a:cs typeface="B Nazanin" panose="00000400000000000000" pitchFamily="2" charset="-78"/>
              </a:rPr>
              <a:t> </a:t>
            </a:r>
            <a:r>
              <a:rPr lang="fa-IR" sz="2800" dirty="0" smtClean="0">
                <a:solidFill>
                  <a:srgbClr val="000000"/>
                </a:solidFill>
                <a:latin typeface="Nazanin"/>
                <a:ea typeface="Nazanin"/>
                <a:cs typeface="B Nazanin" panose="00000400000000000000" pitchFamily="2" charset="-78"/>
              </a:rPr>
              <a:t>(</a:t>
            </a:r>
            <a:r>
              <a:rPr lang="en-US" sz="2800" dirty="0" smtClean="0">
                <a:solidFill>
                  <a:srgbClr val="000000"/>
                </a:solidFill>
                <a:latin typeface="Nazanin"/>
                <a:ea typeface="Nazanin"/>
                <a:cs typeface="B Nazanin" panose="00000400000000000000" pitchFamily="2" charset="-78"/>
              </a:rPr>
              <a:t>(EDS</a:t>
            </a:r>
            <a:r>
              <a:rPr lang="fa-IR" sz="2800" dirty="0" smtClean="0">
                <a:solidFill>
                  <a:srgbClr val="000000"/>
                </a:solidFill>
                <a:latin typeface="Nazanin"/>
                <a:ea typeface="Nazanin"/>
                <a:cs typeface="B Nazanin" panose="00000400000000000000" pitchFamily="2" charset="-78"/>
              </a:rPr>
              <a:t>در </a:t>
            </a:r>
            <a:r>
              <a:rPr lang="fa-IR" sz="2800" dirty="0">
                <a:solidFill>
                  <a:srgbClr val="000000"/>
                </a:solidFill>
                <a:latin typeface="Nazanin"/>
                <a:ea typeface="Nazanin"/>
                <a:cs typeface="B Nazanin" panose="00000400000000000000" pitchFamily="2" charset="-78"/>
              </a:rPr>
              <a:t>سیستم تعلیق الکترومغناطیس از آهنرباهای الکتریکی در بدنه قطار استفاده می شود. سامانه های کنترل الکترونیکی نیز وظیفه حفظ فاصله بین قطار و ریل را برعهده دارند. در استفاده از این تکنولوژی نیازی به استفاده از چرخ وجود ندارد. استفاده از این تکنولوژی در قطارها توسط آلمانی ها ابداع شده است. </a:t>
            </a:r>
            <a:endParaRPr lang="en-GB" sz="2800" dirty="0">
              <a:solidFill>
                <a:srgbClr val="000000"/>
              </a:solidFill>
              <a:latin typeface="Calibri" panose="020F0502020204030204" pitchFamily="34" charset="0"/>
              <a:ea typeface="Calibri" panose="020F0502020204030204" pitchFamily="34" charset="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3447056" y="3230112"/>
            <a:ext cx="2516549" cy="1689907"/>
          </a:xfrm>
          <a:prstGeom prst="rect">
            <a:avLst/>
          </a:prstGeom>
        </p:spPr>
      </p:pic>
      <p:pic>
        <p:nvPicPr>
          <p:cNvPr id="5" name="Picture 4"/>
          <p:cNvPicPr>
            <a:picLocks noChangeAspect="1"/>
          </p:cNvPicPr>
          <p:nvPr/>
        </p:nvPicPr>
        <p:blipFill>
          <a:blip r:embed="rId5"/>
          <a:stretch>
            <a:fillRect/>
          </a:stretch>
        </p:blipFill>
        <p:spPr>
          <a:xfrm>
            <a:off x="8576114" y="3997816"/>
            <a:ext cx="2457659" cy="1844406"/>
          </a:xfrm>
          <a:prstGeom prst="rect">
            <a:avLst/>
          </a:prstGeom>
        </p:spPr>
      </p:pic>
      <p:pic>
        <p:nvPicPr>
          <p:cNvPr id="6" name="Picture 5"/>
          <p:cNvPicPr>
            <a:picLocks noChangeAspect="1"/>
          </p:cNvPicPr>
          <p:nvPr/>
        </p:nvPicPr>
        <p:blipFill>
          <a:blip r:embed="rId6"/>
          <a:stretch>
            <a:fillRect/>
          </a:stretch>
        </p:blipFill>
        <p:spPr>
          <a:xfrm>
            <a:off x="5560236" y="4677585"/>
            <a:ext cx="2667294" cy="1775207"/>
          </a:xfrm>
          <a:prstGeom prst="rect">
            <a:avLst/>
          </a:prstGeom>
        </p:spPr>
      </p:pic>
      <p:pic>
        <p:nvPicPr>
          <p:cNvPr id="7" name="Picture 6"/>
          <p:cNvPicPr>
            <a:picLocks noChangeAspect="1"/>
          </p:cNvPicPr>
          <p:nvPr/>
        </p:nvPicPr>
        <p:blipFill>
          <a:blip r:embed="rId7"/>
          <a:stretch>
            <a:fillRect/>
          </a:stretch>
        </p:blipFill>
        <p:spPr>
          <a:xfrm>
            <a:off x="1088146" y="4677585"/>
            <a:ext cx="2768962" cy="1803402"/>
          </a:xfrm>
          <a:prstGeom prst="rect">
            <a:avLst/>
          </a:prstGeom>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01278" y="6236512"/>
            <a:ext cx="244475" cy="244475"/>
          </a:xfrm>
          <a:prstGeom prst="rect">
            <a:avLst/>
          </a:prstGeom>
        </p:spPr>
      </p:pic>
    </p:spTree>
    <p:extLst>
      <p:ext uri="{BB962C8B-B14F-4D97-AF65-F5344CB8AC3E}">
        <p14:creationId xmlns:p14="http://schemas.microsoft.com/office/powerpoint/2010/main" val="115834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109" y="612845"/>
            <a:ext cx="10778835" cy="3046988"/>
          </a:xfrm>
          <a:prstGeom prst="rect">
            <a:avLst/>
          </a:prstGeom>
        </p:spPr>
        <p:txBody>
          <a:bodyPr wrap="square">
            <a:spAutoFit/>
          </a:bodyPr>
          <a:lstStyle/>
          <a:p>
            <a:pPr lvl="0" algn="r" rtl="1"/>
            <a:r>
              <a:rPr lang="fa-IR" sz="3200" dirty="0">
                <a:solidFill>
                  <a:srgbClr val="000000"/>
                </a:solidFill>
                <a:latin typeface="Nazanin"/>
                <a:ea typeface="Nazanin"/>
                <a:cs typeface="B Nazanin" panose="00000400000000000000" pitchFamily="2" charset="-78"/>
              </a:rPr>
              <a:t>از تعلیق مغناطیسی نیز در دکور ها و حتی از این در ساختن آسانسوری که با نیروی مغناطیس برای بالا رفتن و غلبه بر گرانش قرار است استفاده شود. نزدیک به یک دهه مطالعه و بررسی و تحقیق نیروی دریایی آمریکا روی فن آوری جدید موتور آسانسورهای مغناطیسی</a:t>
            </a:r>
            <a:r>
              <a:rPr lang="fa-IR" sz="3200" dirty="0">
                <a:solidFill>
                  <a:srgbClr val="000000"/>
                </a:solidFill>
                <a:ea typeface="Calibri" panose="020F0502020204030204" pitchFamily="34" charset="0"/>
                <a:cs typeface="B Nazanin" panose="00000400000000000000" pitchFamily="2" charset="-78"/>
              </a:rPr>
              <a:t> </a:t>
            </a:r>
            <a:r>
              <a:rPr lang="fa-IR" sz="3200" dirty="0">
                <a:solidFill>
                  <a:srgbClr val="000000"/>
                </a:solidFill>
                <a:latin typeface="Nazanin"/>
                <a:ea typeface="Nazanin"/>
                <a:cs typeface="B Nazanin" panose="00000400000000000000" pitchFamily="2" charset="-78"/>
              </a:rPr>
              <a:t>می گذرد.</a:t>
            </a:r>
            <a:r>
              <a:rPr lang="fa-IR" sz="3200" dirty="0">
                <a:solidFill>
                  <a:srgbClr val="000000"/>
                </a:solidFill>
                <a:ea typeface="Calibri" panose="020F0502020204030204" pitchFamily="34" charset="0"/>
                <a:cs typeface="B Nazanin" panose="00000400000000000000" pitchFamily="2" charset="-78"/>
              </a:rPr>
              <a:t> </a:t>
            </a:r>
            <a:r>
              <a:rPr lang="fa-IR" sz="3200" dirty="0">
                <a:solidFill>
                  <a:srgbClr val="000000"/>
                </a:solidFill>
                <a:latin typeface="Nazanin"/>
                <a:ea typeface="Nazanin"/>
                <a:cs typeface="B Nazanin" panose="00000400000000000000" pitchFamily="2" charset="-78"/>
              </a:rPr>
              <a:t>هم اکنون انتقال مهمات سنگین در نیروی دریایی توسط این آسانسورها انجام می شود، و شاید در آینده نزدیک شاهد حضور این سیستم در پروژه های مسکونی و تجاری باشیم.</a:t>
            </a:r>
            <a:endParaRPr lang="en-GB" sz="3200" dirty="0">
              <a:solidFill>
                <a:prstClr val="black"/>
              </a:solidFill>
              <a:cs typeface="B Nazanin" panose="00000400000000000000" pitchFamily="2" charset="-78"/>
            </a:endParaRPr>
          </a:p>
        </p:txBody>
      </p:sp>
      <p:pic>
        <p:nvPicPr>
          <p:cNvPr id="3" name="Picture 2"/>
          <p:cNvPicPr>
            <a:picLocks noChangeAspect="1"/>
          </p:cNvPicPr>
          <p:nvPr/>
        </p:nvPicPr>
        <p:blipFill>
          <a:blip r:embed="rId4"/>
          <a:stretch>
            <a:fillRect/>
          </a:stretch>
        </p:blipFill>
        <p:spPr>
          <a:xfrm>
            <a:off x="790154" y="3185569"/>
            <a:ext cx="2271702" cy="2978212"/>
          </a:xfrm>
          <a:prstGeom prst="rect">
            <a:avLst/>
          </a:prstGeom>
        </p:spPr>
      </p:pic>
      <p:pic>
        <p:nvPicPr>
          <p:cNvPr id="4" name="Picture 3"/>
          <p:cNvPicPr>
            <a:picLocks noChangeAspect="1"/>
          </p:cNvPicPr>
          <p:nvPr/>
        </p:nvPicPr>
        <p:blipFill>
          <a:blip r:embed="rId5"/>
          <a:stretch>
            <a:fillRect/>
          </a:stretch>
        </p:blipFill>
        <p:spPr>
          <a:xfrm>
            <a:off x="3702642" y="4029996"/>
            <a:ext cx="2847079" cy="2133785"/>
          </a:xfrm>
          <a:prstGeom prst="rect">
            <a:avLst/>
          </a:prstGeom>
        </p:spPr>
      </p:pic>
      <p:pic>
        <p:nvPicPr>
          <p:cNvPr id="5" name="Picture 4"/>
          <p:cNvPicPr>
            <a:picLocks noChangeAspect="1"/>
          </p:cNvPicPr>
          <p:nvPr/>
        </p:nvPicPr>
        <p:blipFill>
          <a:blip r:embed="rId6"/>
          <a:stretch>
            <a:fillRect/>
          </a:stretch>
        </p:blipFill>
        <p:spPr>
          <a:xfrm>
            <a:off x="6908656" y="3840670"/>
            <a:ext cx="2512436" cy="2512436"/>
          </a:xfrm>
          <a:prstGeom prst="rect">
            <a:avLst/>
          </a:prstGeom>
        </p:spPr>
      </p:pic>
      <p:pic>
        <p:nvPicPr>
          <p:cNvPr id="6" name="Picture 5"/>
          <p:cNvPicPr>
            <a:picLocks noChangeAspect="1"/>
          </p:cNvPicPr>
          <p:nvPr/>
        </p:nvPicPr>
        <p:blipFill>
          <a:blip r:embed="rId7"/>
          <a:stretch>
            <a:fillRect/>
          </a:stretch>
        </p:blipFill>
        <p:spPr>
          <a:xfrm>
            <a:off x="9577819" y="4029996"/>
            <a:ext cx="2143125" cy="2143125"/>
          </a:xfrm>
          <a:prstGeom prst="rect">
            <a:avLst/>
          </a:prstGeom>
        </p:spPr>
      </p:pic>
      <p:pic>
        <p:nvPicPr>
          <p:cNvPr id="7"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4431" y="6298809"/>
            <a:ext cx="244475" cy="244475"/>
          </a:xfrm>
          <a:prstGeom prst="rect">
            <a:avLst/>
          </a:prstGeom>
        </p:spPr>
      </p:pic>
    </p:spTree>
    <p:extLst>
      <p:ext uri="{BB962C8B-B14F-4D97-AF65-F5344CB8AC3E}">
        <p14:creationId xmlns:p14="http://schemas.microsoft.com/office/powerpoint/2010/main" val="59541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985" y="694584"/>
            <a:ext cx="5392989" cy="769441"/>
          </a:xfrm>
          <a:prstGeom prst="rect">
            <a:avLst/>
          </a:prstGeom>
          <a:noFill/>
        </p:spPr>
        <p:txBody>
          <a:bodyPr wrap="square" rtlCol="0">
            <a:spAutoFit/>
          </a:bodyPr>
          <a:lstStyle/>
          <a:p>
            <a:pPr algn="r"/>
            <a:r>
              <a:rPr lang="fa-IR" sz="4400" dirty="0" smtClean="0">
                <a:cs typeface="B Nazanin" panose="00000400000000000000" pitchFamily="2" charset="-78"/>
              </a:rPr>
              <a:t>کاری که ما انجام می دهیم.....</a:t>
            </a:r>
            <a:endParaRPr lang="en-GB" sz="4400" dirty="0">
              <a:cs typeface="B Nazanin" panose="00000400000000000000" pitchFamily="2" charset="-78"/>
            </a:endParaRPr>
          </a:p>
        </p:txBody>
      </p:sp>
      <p:sp>
        <p:nvSpPr>
          <p:cNvPr id="6" name="TextBox 5"/>
          <p:cNvSpPr txBox="1"/>
          <p:nvPr/>
        </p:nvSpPr>
        <p:spPr>
          <a:xfrm>
            <a:off x="783567" y="1786665"/>
            <a:ext cx="10875818" cy="3970318"/>
          </a:xfrm>
          <a:prstGeom prst="rect">
            <a:avLst/>
          </a:prstGeom>
          <a:noFill/>
        </p:spPr>
        <p:txBody>
          <a:bodyPr wrap="square" rtlCol="0">
            <a:spAutoFit/>
          </a:bodyPr>
          <a:lstStyle/>
          <a:p>
            <a:pPr algn="r"/>
            <a:r>
              <a:rPr lang="fa-IR" sz="2800" dirty="0" smtClean="0">
                <a:cs typeface="B Nazanin" panose="00000400000000000000" pitchFamily="2" charset="-78"/>
              </a:rPr>
              <a:t>قصد ما نشان دادن تعلیق </a:t>
            </a:r>
            <a:r>
              <a:rPr lang="fa-IR" sz="2800" dirty="0" smtClean="0">
                <a:cs typeface="B Nazanin" panose="00000400000000000000" pitchFamily="2" charset="-78"/>
              </a:rPr>
              <a:t>مغناطیسی بود.شاید </a:t>
            </a:r>
            <a:r>
              <a:rPr lang="fa-IR" sz="2800" dirty="0" smtClean="0">
                <a:cs typeface="B Nazanin" panose="00000400000000000000" pitchFamily="2" charset="-78"/>
              </a:rPr>
              <a:t>گاه جرثقیل هایی را دیده باشید که مخصوص حمل آهن هستندکه دارای یک </a:t>
            </a:r>
            <a:r>
              <a:rPr lang="fa-IR" sz="2800" dirty="0">
                <a:cs typeface="B Nazanin" panose="00000400000000000000" pitchFamily="2" charset="-78"/>
              </a:rPr>
              <a:t>آه در یک سیستم نربای </a:t>
            </a:r>
            <a:r>
              <a:rPr lang="fa-IR" sz="2800" dirty="0" smtClean="0">
                <a:cs typeface="B Nazanin" panose="00000400000000000000" pitchFamily="2" charset="-78"/>
              </a:rPr>
              <a:t>بسیار بزرگ و قوی هستند و عموما برای جا به جایی قطعات مستعمل ماشین ها از آن ها استفاده می شود.اما آهنربا با این قدرت چگونه ساخته می شود؟آهنربای الکتریکی نمونه ای است که بسیار کاربرد دارد و این قابلیت را دارد که در جایی که به میدان مغناطیسی قوی نیاز است به کار برده شوند.طرز ساخت آن ساده است و شما  هم می توانیددر منزل بسازید.فقط کافیست چند متر سیم مسی روکش دار را دور میخ آهنی بپیچانید  و دو سر سیم را به یک باتری وصل کنید.به همین راحتی شما آن میخ را تبدیل به آهنربا نموده اید!هر چه ولتاژ باتری شما بیشتر باشد آهنربایتان نیز قوی تر می شود .با استفاده از همین ساختار در ابعاد بزرگتر و با عبور جریان قوی تر می توان آهنربا های بسیار قوی ساخت.</a:t>
            </a:r>
            <a:endParaRPr lang="en-GB" sz="2800" dirty="0">
              <a:cs typeface="B Nazanin" panose="00000400000000000000" pitchFamily="2" charset="-78"/>
            </a:endParaRPr>
          </a:p>
        </p:txBody>
      </p:sp>
      <p:pic>
        <p:nvPicPr>
          <p:cNvPr id="4" name="7.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7147" y="6167798"/>
            <a:ext cx="244475" cy="244475"/>
          </a:xfrm>
          <a:prstGeom prst="rect">
            <a:avLst/>
          </a:prstGeom>
        </p:spPr>
      </p:pic>
    </p:spTree>
    <p:extLst>
      <p:ext uri="{BB962C8B-B14F-4D97-AF65-F5344CB8AC3E}">
        <p14:creationId xmlns:p14="http://schemas.microsoft.com/office/powerpoint/2010/main" val="4198798394"/>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6473" y="730149"/>
            <a:ext cx="11277600" cy="4524315"/>
          </a:xfrm>
          <a:prstGeom prst="rect">
            <a:avLst/>
          </a:prstGeom>
          <a:noFill/>
        </p:spPr>
        <p:txBody>
          <a:bodyPr wrap="square" rtlCol="0">
            <a:spAutoFit/>
          </a:bodyPr>
          <a:lstStyle/>
          <a:p>
            <a:pPr algn="r"/>
            <a:r>
              <a:rPr lang="fa-IR" sz="3200" dirty="0" smtClean="0">
                <a:cs typeface="B Nazanin" panose="00000400000000000000" pitchFamily="2" charset="-78"/>
              </a:rPr>
              <a:t>این گروه تصمیم داشت(به خاطر کرونا نشد انجام بدیم</a:t>
            </a:r>
            <a:r>
              <a:rPr lang="fa-IR" sz="3200" dirty="0" smtClean="0">
                <a:cs typeface="B Nazanin" panose="00000400000000000000" pitchFamily="2" charset="-78"/>
                <a:sym typeface="Wingdings" panose="05000000000000000000" pitchFamily="2" charset="2"/>
              </a:rPr>
              <a:t>) آزمایشی سرگرم کننده و آموزنده با استفاده از همین آهنربای الکتریکی ترتیب دهند.ما با ساخت آهنربایی از یک قطعه آهن می خواستیم جسم مغناطیسی را در هوا معلق نگه داریم.(قرار بود با این روش چرخش ماهواره به دور زمین را شبیه سازی کنیم)این کار نیازمند کمی حوصله و دقت است تا با تنظیم مناسب جریان عبوری از آهنربا قدرت آن را به گونه ای تنظیم نمود که جسم معلق بماند و به عبارتی نیروی مغناطیسی وارد به آن برابر با وزنش باشد.شما هم می توانید امتحان کنید و با انجام این آزمایش علاوه بر شگفت زدگی اطرافیان با نیرو مغناطیسی و خواص آن آشنایی بیشتری پیدا کنید.</a:t>
            </a:r>
          </a:p>
          <a:p>
            <a:pPr algn="r"/>
            <a:r>
              <a:rPr lang="fa-IR" sz="3200" dirty="0" smtClean="0">
                <a:cs typeface="B Nazanin" panose="00000400000000000000" pitchFamily="2" charset="-78"/>
                <a:sym typeface="Wingdings" panose="05000000000000000000" pitchFamily="2" charset="2"/>
              </a:rPr>
              <a:t>راستی آیا می دانستید که همین ساختار اساس کار قطار های پر سرعت شهری است؟</a:t>
            </a:r>
          </a:p>
        </p:txBody>
      </p:sp>
      <p:pic>
        <p:nvPicPr>
          <p:cNvPr id="3"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9598" y="6172512"/>
            <a:ext cx="244475" cy="244475"/>
          </a:xfrm>
          <a:prstGeom prst="rect">
            <a:avLst/>
          </a:prstGeom>
        </p:spPr>
      </p:pic>
    </p:spTree>
    <p:extLst>
      <p:ext uri="{BB962C8B-B14F-4D97-AF65-F5344CB8AC3E}">
        <p14:creationId xmlns:p14="http://schemas.microsoft.com/office/powerpoint/2010/main" val="188192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3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3237" y="443345"/>
            <a:ext cx="4779818" cy="769441"/>
          </a:xfrm>
          <a:prstGeom prst="rect">
            <a:avLst/>
          </a:prstGeom>
          <a:noFill/>
        </p:spPr>
        <p:txBody>
          <a:bodyPr wrap="square" rtlCol="0">
            <a:spAutoFit/>
          </a:bodyPr>
          <a:lstStyle/>
          <a:p>
            <a:pPr algn="ctr"/>
            <a:r>
              <a:rPr lang="fa-IR" sz="4400" dirty="0" smtClean="0">
                <a:cs typeface="B Nazanin" panose="00000400000000000000" pitchFamily="2" charset="-78"/>
              </a:rPr>
              <a:t>نمونه ساده ای از کار ما</a:t>
            </a:r>
            <a:endParaRPr lang="en-GB" sz="4400" dirty="0">
              <a:cs typeface="B Nazanin" panose="00000400000000000000" pitchFamily="2" charset="-78"/>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641" y="1840479"/>
            <a:ext cx="5051070" cy="383974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765" y="2189018"/>
            <a:ext cx="4040579" cy="3142673"/>
          </a:xfrm>
          <a:prstGeom prst="rect">
            <a:avLst/>
          </a:prstGeom>
        </p:spPr>
      </p:pic>
    </p:spTree>
    <p:extLst>
      <p:ext uri="{BB962C8B-B14F-4D97-AF65-F5344CB8AC3E}">
        <p14:creationId xmlns:p14="http://schemas.microsoft.com/office/powerpoint/2010/main" val="687932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7023" y="270092"/>
            <a:ext cx="6124995" cy="769441"/>
          </a:xfrm>
          <a:prstGeom prst="rect">
            <a:avLst/>
          </a:prstGeom>
          <a:noFill/>
        </p:spPr>
        <p:txBody>
          <a:bodyPr wrap="square" rtlCol="0">
            <a:spAutoFit/>
          </a:bodyPr>
          <a:lstStyle/>
          <a:p>
            <a:pPr algn="ctr"/>
            <a:r>
              <a:rPr lang="fa-IR" sz="4400" dirty="0" smtClean="0">
                <a:cs typeface="B Nazanin" panose="00000400000000000000" pitchFamily="2" charset="-78"/>
              </a:rPr>
              <a:t>نیروی جاذبه و چرخش ماهواره</a:t>
            </a:r>
            <a:endParaRPr lang="en-GB" sz="4400" dirty="0">
              <a:cs typeface="B Nazanin" panose="00000400000000000000" pitchFamily="2" charset="-78"/>
            </a:endParaRPr>
          </a:p>
        </p:txBody>
      </p:sp>
      <p:sp>
        <p:nvSpPr>
          <p:cNvPr id="5" name="Rectangle 4"/>
          <p:cNvSpPr/>
          <p:nvPr/>
        </p:nvSpPr>
        <p:spPr>
          <a:xfrm>
            <a:off x="720437" y="997528"/>
            <a:ext cx="11042072" cy="3416320"/>
          </a:xfrm>
          <a:prstGeom prst="rect">
            <a:avLst/>
          </a:prstGeom>
        </p:spPr>
        <p:txBody>
          <a:bodyPr wrap="square">
            <a:spAutoFit/>
          </a:bodyPr>
          <a:lstStyle/>
          <a:p>
            <a:pPr lvl="0" algn="r"/>
            <a:r>
              <a:rPr lang="fa-IR" sz="3600" dirty="0" smtClean="0">
                <a:cs typeface="B Nazanin" panose="00000400000000000000" pitchFamily="2" charset="-78"/>
              </a:rPr>
              <a:t>یکی از موضوعات که به نیروی گرانشی مربوط است و برای ما جالب بود ماهواره ها هستند.ماهواره</a:t>
            </a:r>
            <a:r>
              <a:rPr lang="fa-IR" sz="3600" dirty="0" smtClean="0">
                <a:solidFill>
                  <a:prstClr val="black"/>
                </a:solidFill>
                <a:cs typeface="B Nazanin" panose="00000400000000000000" pitchFamily="2" charset="-78"/>
              </a:rPr>
              <a:t> </a:t>
            </a:r>
            <a:r>
              <a:rPr lang="fa-IR" sz="3600" dirty="0">
                <a:solidFill>
                  <a:prstClr val="black"/>
                </a:solidFill>
                <a:cs typeface="B Nazanin" panose="00000400000000000000" pitchFamily="2" charset="-78"/>
              </a:rPr>
              <a:t>سفینه ای است که در مداری به دور یک سیاره (معمولا زمین) در حال گردش </a:t>
            </a:r>
            <a:r>
              <a:rPr lang="fa-IR" sz="3600" dirty="0" smtClean="0">
                <a:solidFill>
                  <a:prstClr val="black"/>
                </a:solidFill>
                <a:cs typeface="B Nazanin" panose="00000400000000000000" pitchFamily="2" charset="-78"/>
              </a:rPr>
              <a:t>باشد و به </a:t>
            </a:r>
            <a:r>
              <a:rPr lang="fa-IR" sz="3600" dirty="0">
                <a:solidFill>
                  <a:prstClr val="black"/>
                </a:solidFill>
                <a:cs typeface="B Nazanin" panose="00000400000000000000" pitchFamily="2" charset="-78"/>
              </a:rPr>
              <a:t>مجموعه یک ماهواره و استگاه های زمینی </a:t>
            </a:r>
            <a:r>
              <a:rPr lang="fa-IR" sz="3600" dirty="0" smtClean="0">
                <a:solidFill>
                  <a:prstClr val="black"/>
                </a:solidFill>
                <a:cs typeface="B Nazanin" panose="00000400000000000000" pitchFamily="2" charset="-78"/>
              </a:rPr>
              <a:t>شبکه ماهواره ای گفته </a:t>
            </a:r>
            <a:r>
              <a:rPr lang="fa-IR" sz="3600" dirty="0">
                <a:solidFill>
                  <a:prstClr val="black"/>
                </a:solidFill>
                <a:cs typeface="B Nazanin" panose="00000400000000000000" pitchFamily="2" charset="-78"/>
              </a:rPr>
              <a:t>می </a:t>
            </a:r>
            <a:r>
              <a:rPr lang="fa-IR" sz="3600" dirty="0" smtClean="0">
                <a:solidFill>
                  <a:prstClr val="black"/>
                </a:solidFill>
                <a:cs typeface="B Nazanin" panose="00000400000000000000" pitchFamily="2" charset="-78"/>
              </a:rPr>
              <a:t>شود.</a:t>
            </a:r>
            <a:r>
              <a:rPr lang="fa-IR" sz="3600" dirty="0" smtClean="0">
                <a:cs typeface="B Nazanin" panose="00000400000000000000" pitchFamily="2" charset="-78"/>
              </a:rPr>
              <a:t>فلسفه </a:t>
            </a:r>
            <a:r>
              <a:rPr lang="fa-IR" sz="3600" dirty="0">
                <a:cs typeface="B Nazanin" panose="00000400000000000000" pitchFamily="2" charset="-78"/>
              </a:rPr>
              <a:t>باقی ماندن ماهواره‌ها در مدار این است که به دلیل چرخش آنها به دور زمین با سرعتی خاص، نیروی گریز از مرکز به آنها وارد می‌شود که این </a:t>
            </a:r>
            <a:r>
              <a:rPr lang="fa-IR" sz="3600" dirty="0" smtClean="0">
                <a:cs typeface="B Nazanin" panose="00000400000000000000" pitchFamily="2" charset="-78"/>
              </a:rPr>
              <a:t>نیرو با نیروی گرانش زمین به یک تعادلی می رسد. </a:t>
            </a:r>
            <a:endParaRPr lang="en-GB" sz="3600" dirty="0">
              <a:cs typeface="B Nazanin" panose="00000400000000000000" pitchFamily="2" charset="-78"/>
            </a:endParaRPr>
          </a:p>
        </p:txBody>
      </p:sp>
      <p:pic>
        <p:nvPicPr>
          <p:cNvPr id="6" name="Picture 5"/>
          <p:cNvPicPr>
            <a:picLocks noChangeAspect="1"/>
          </p:cNvPicPr>
          <p:nvPr/>
        </p:nvPicPr>
        <p:blipFill>
          <a:blip r:embed="rId4"/>
          <a:stretch>
            <a:fillRect/>
          </a:stretch>
        </p:blipFill>
        <p:spPr>
          <a:xfrm>
            <a:off x="845128" y="4469451"/>
            <a:ext cx="2881745" cy="1808153"/>
          </a:xfrm>
          <a:prstGeom prst="rect">
            <a:avLst/>
          </a:prstGeom>
        </p:spPr>
      </p:pic>
      <p:pic>
        <p:nvPicPr>
          <p:cNvPr id="7" name="Picture 6"/>
          <p:cNvPicPr>
            <a:picLocks noChangeAspect="1"/>
          </p:cNvPicPr>
          <p:nvPr/>
        </p:nvPicPr>
        <p:blipFill>
          <a:blip r:embed="rId5"/>
          <a:stretch>
            <a:fillRect/>
          </a:stretch>
        </p:blipFill>
        <p:spPr>
          <a:xfrm>
            <a:off x="4184073" y="4472816"/>
            <a:ext cx="3003388" cy="180478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604" y="6277604"/>
            <a:ext cx="364496" cy="364496"/>
          </a:xfrm>
          <a:prstGeom prst="rect">
            <a:avLst/>
          </a:prstGeom>
        </p:spPr>
      </p:pic>
    </p:spTree>
    <p:extLst>
      <p:ext uri="{BB962C8B-B14F-4D97-AF65-F5344CB8AC3E}">
        <p14:creationId xmlns:p14="http://schemas.microsoft.com/office/powerpoint/2010/main" val="2126032333"/>
      </p:ext>
    </p:extLst>
  </p:cSld>
  <p:clrMapOvr>
    <a:masterClrMapping/>
  </p:clrMapOvr>
  <mc:AlternateContent xmlns:mc="http://schemas.openxmlformats.org/markup-compatibility/2006" xmlns:p14="http://schemas.microsoft.com/office/powerpoint/2010/main">
    <mc:Choice Requires="p14">
      <p:transition spd="med" p14:dur="700" advTm="46869">
        <p:fade/>
      </p:transition>
    </mc:Choice>
    <mc:Fallback xmlns="">
      <p:transition spd="med" advTm="46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926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1564" y="346364"/>
            <a:ext cx="4572000" cy="769441"/>
          </a:xfrm>
          <a:prstGeom prst="rect">
            <a:avLst/>
          </a:prstGeom>
          <a:noFill/>
        </p:spPr>
        <p:txBody>
          <a:bodyPr wrap="square" rtlCol="0">
            <a:spAutoFit/>
          </a:bodyPr>
          <a:lstStyle/>
          <a:p>
            <a:pPr algn="ctr"/>
            <a:r>
              <a:rPr lang="fa-IR" sz="4400" dirty="0" smtClean="0">
                <a:cs typeface="B Nazanin" panose="00000400000000000000" pitchFamily="2" charset="-78"/>
              </a:rPr>
              <a:t>انواع مدار ماهواره ها</a:t>
            </a:r>
            <a:endParaRPr lang="en-GB" sz="4400" dirty="0">
              <a:cs typeface="B Nazanin" panose="00000400000000000000" pitchFamily="2" charset="-78"/>
            </a:endParaRPr>
          </a:p>
        </p:txBody>
      </p:sp>
      <p:sp>
        <p:nvSpPr>
          <p:cNvPr id="3" name="TextBox 2"/>
          <p:cNvSpPr txBox="1"/>
          <p:nvPr/>
        </p:nvSpPr>
        <p:spPr>
          <a:xfrm>
            <a:off x="852055" y="1048562"/>
            <a:ext cx="10764982" cy="2862322"/>
          </a:xfrm>
          <a:prstGeom prst="rect">
            <a:avLst/>
          </a:prstGeom>
          <a:noFill/>
        </p:spPr>
        <p:txBody>
          <a:bodyPr wrap="square" rtlCol="0">
            <a:spAutoFit/>
          </a:bodyPr>
          <a:lstStyle/>
          <a:p>
            <a:pPr algn="r"/>
            <a:r>
              <a:rPr lang="fa-IR" sz="3600" dirty="0" smtClean="0">
                <a:cs typeface="B Nazanin" panose="00000400000000000000" pitchFamily="2" charset="-78"/>
              </a:rPr>
              <a:t>1-مدار پائین زمین:غرب به شرق و هم جهت با دوران زمین به دور خود </a:t>
            </a:r>
          </a:p>
          <a:p>
            <a:pPr algn="r"/>
            <a:r>
              <a:rPr lang="fa-IR" sz="3600" dirty="0" smtClean="0">
                <a:cs typeface="B Nazanin" panose="00000400000000000000" pitchFamily="2" charset="-78"/>
              </a:rPr>
              <a:t>2-مدار قطبی:قطب شمال به جنوب و عمود بر خط استوا</a:t>
            </a:r>
          </a:p>
          <a:p>
            <a:pPr algn="r"/>
            <a:r>
              <a:rPr lang="fa-IR" sz="3600" dirty="0" smtClean="0">
                <a:cs typeface="B Nazanin" panose="00000400000000000000" pitchFamily="2" charset="-78"/>
              </a:rPr>
              <a:t>3-مدار زمین ایس(کلارک):بالای خط استوا است.ماهواره های این مدار در فضا،مکان ثابتی دارند و همواره با دوران زمین به دور  خود می گردند پس سایه ی ثابتی روی زمین دارند.</a:t>
            </a:r>
          </a:p>
        </p:txBody>
      </p:sp>
      <p:sp>
        <p:nvSpPr>
          <p:cNvPr id="6" name="Rectangle 5"/>
          <p:cNvSpPr/>
          <p:nvPr/>
        </p:nvSpPr>
        <p:spPr>
          <a:xfrm>
            <a:off x="1905002" y="3704926"/>
            <a:ext cx="9712035" cy="646331"/>
          </a:xfrm>
          <a:prstGeom prst="rect">
            <a:avLst/>
          </a:prstGeom>
        </p:spPr>
        <p:txBody>
          <a:bodyPr wrap="square">
            <a:spAutoFit/>
          </a:bodyPr>
          <a:lstStyle/>
          <a:p>
            <a:pPr algn="r" rtl="1"/>
            <a:r>
              <a:rPr lang="fa-IR" sz="3600" dirty="0">
                <a:cs typeface="B Nazanin" panose="00000400000000000000" pitchFamily="2" charset="-78"/>
              </a:rPr>
              <a:t>4-مدار </a:t>
            </a:r>
            <a:r>
              <a:rPr lang="fa-IR" sz="3600" dirty="0" smtClean="0">
                <a:cs typeface="B Nazanin" panose="00000400000000000000" pitchFamily="2" charset="-78"/>
              </a:rPr>
              <a:t>بیضوی:از </a:t>
            </a:r>
            <a:r>
              <a:rPr lang="fa-IR" sz="3600" dirty="0">
                <a:cs typeface="B Nazanin" panose="00000400000000000000" pitchFamily="2" charset="-78"/>
              </a:rPr>
              <a:t>سمت شمال به </a:t>
            </a:r>
            <a:r>
              <a:rPr lang="fa-IR" sz="3600" dirty="0" smtClean="0">
                <a:cs typeface="B Nazanin" panose="00000400000000000000" pitchFamily="2" charset="-78"/>
              </a:rPr>
              <a:t>جنوب</a:t>
            </a:r>
            <a:endParaRPr lang="fa-IR" sz="3600" dirty="0">
              <a:cs typeface="B Nazanin" panose="00000400000000000000" pitchFamily="2" charset="-78"/>
            </a:endParaRPr>
          </a:p>
        </p:txBody>
      </p:sp>
      <p:pic>
        <p:nvPicPr>
          <p:cNvPr id="7" name="Picture 6"/>
          <p:cNvPicPr>
            <a:picLocks noChangeAspect="1"/>
          </p:cNvPicPr>
          <p:nvPr/>
        </p:nvPicPr>
        <p:blipFill>
          <a:blip r:embed="rId4"/>
          <a:stretch>
            <a:fillRect/>
          </a:stretch>
        </p:blipFill>
        <p:spPr>
          <a:xfrm>
            <a:off x="471048" y="4480562"/>
            <a:ext cx="2070492" cy="2070492"/>
          </a:xfrm>
          <a:prstGeom prst="rect">
            <a:avLst/>
          </a:prstGeom>
        </p:spPr>
      </p:pic>
      <p:pic>
        <p:nvPicPr>
          <p:cNvPr id="8" name="Picture 7"/>
          <p:cNvPicPr>
            <a:picLocks noChangeAspect="1"/>
          </p:cNvPicPr>
          <p:nvPr/>
        </p:nvPicPr>
        <p:blipFill>
          <a:blip r:embed="rId5"/>
          <a:stretch>
            <a:fillRect/>
          </a:stretch>
        </p:blipFill>
        <p:spPr>
          <a:xfrm>
            <a:off x="2796412" y="4657096"/>
            <a:ext cx="1227862" cy="1830466"/>
          </a:xfrm>
          <a:prstGeom prst="rect">
            <a:avLst/>
          </a:prstGeom>
        </p:spPr>
      </p:pic>
      <p:pic>
        <p:nvPicPr>
          <p:cNvPr id="9" name="Picture 8"/>
          <p:cNvPicPr>
            <a:picLocks noChangeAspect="1"/>
          </p:cNvPicPr>
          <p:nvPr/>
        </p:nvPicPr>
        <p:blipFill>
          <a:blip r:embed="rId6"/>
          <a:stretch>
            <a:fillRect/>
          </a:stretch>
        </p:blipFill>
        <p:spPr>
          <a:xfrm>
            <a:off x="4328987" y="4747568"/>
            <a:ext cx="1378325" cy="1659814"/>
          </a:xfrm>
          <a:prstGeom prst="rect">
            <a:avLst/>
          </a:prstGeom>
        </p:spPr>
      </p:pic>
      <p:pic>
        <p:nvPicPr>
          <p:cNvPr id="10" name="Picture 9"/>
          <p:cNvPicPr>
            <a:picLocks noChangeAspect="1"/>
          </p:cNvPicPr>
          <p:nvPr/>
        </p:nvPicPr>
        <p:blipFill>
          <a:blip r:embed="rId7"/>
          <a:stretch>
            <a:fillRect/>
          </a:stretch>
        </p:blipFill>
        <p:spPr>
          <a:xfrm>
            <a:off x="6012025" y="4887669"/>
            <a:ext cx="2702881" cy="1519713"/>
          </a:xfrm>
          <a:prstGeom prst="rect">
            <a:avLst/>
          </a:prstGeom>
        </p:spPr>
      </p:pic>
      <p:pic>
        <p:nvPicPr>
          <p:cNvPr id="11" name="Picture 10"/>
          <p:cNvPicPr>
            <a:picLocks noChangeAspect="1"/>
          </p:cNvPicPr>
          <p:nvPr/>
        </p:nvPicPr>
        <p:blipFill>
          <a:blip r:embed="rId8"/>
          <a:stretch>
            <a:fillRect/>
          </a:stretch>
        </p:blipFill>
        <p:spPr>
          <a:xfrm>
            <a:off x="9019619" y="4711853"/>
            <a:ext cx="2845059" cy="177570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98110" y="6264110"/>
            <a:ext cx="377989" cy="377989"/>
          </a:xfrm>
          <a:prstGeom prst="rect">
            <a:avLst/>
          </a:prstGeom>
        </p:spPr>
      </p:pic>
    </p:spTree>
    <p:extLst>
      <p:ext uri="{BB962C8B-B14F-4D97-AF65-F5344CB8AC3E}">
        <p14:creationId xmlns:p14="http://schemas.microsoft.com/office/powerpoint/2010/main" val="1422209447"/>
      </p:ext>
    </p:extLst>
  </p:cSld>
  <p:clrMapOvr>
    <a:masterClrMapping/>
  </p:clrMapOvr>
  <mc:AlternateContent xmlns:mc="http://schemas.openxmlformats.org/markup-compatibility/2006" xmlns:p14="http://schemas.microsoft.com/office/powerpoint/2010/main">
    <mc:Choice Requires="p14">
      <p:transition spd="med" p14:dur="700" advTm="78114">
        <p:fade/>
      </p:transition>
    </mc:Choice>
    <mc:Fallback xmlns="">
      <p:transition spd="med" advTm="78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1098"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7324" y="441723"/>
            <a:ext cx="5292436" cy="769441"/>
          </a:xfrm>
          <a:prstGeom prst="rect">
            <a:avLst/>
          </a:prstGeom>
          <a:noFill/>
        </p:spPr>
        <p:txBody>
          <a:bodyPr wrap="square" rtlCol="0">
            <a:spAutoFit/>
          </a:bodyPr>
          <a:lstStyle/>
          <a:p>
            <a:pPr algn="ctr"/>
            <a:r>
              <a:rPr lang="fa-IR" sz="4400" dirty="0" smtClean="0">
                <a:cs typeface="B Nazanin" panose="00000400000000000000" pitchFamily="2" charset="-78"/>
              </a:rPr>
              <a:t>انواع ماهواره ها </a:t>
            </a:r>
            <a:endParaRPr lang="en-GB" sz="4400" dirty="0">
              <a:cs typeface="B Nazanin" panose="00000400000000000000" pitchFamily="2" charset="-78"/>
            </a:endParaRPr>
          </a:p>
        </p:txBody>
      </p:sp>
      <p:sp>
        <p:nvSpPr>
          <p:cNvPr id="3" name="TextBox 2"/>
          <p:cNvSpPr txBox="1"/>
          <p:nvPr/>
        </p:nvSpPr>
        <p:spPr>
          <a:xfrm>
            <a:off x="665018" y="1274618"/>
            <a:ext cx="11000509" cy="2308324"/>
          </a:xfrm>
          <a:prstGeom prst="rect">
            <a:avLst/>
          </a:prstGeom>
          <a:noFill/>
        </p:spPr>
        <p:txBody>
          <a:bodyPr wrap="square" rtlCol="0">
            <a:spAutoFit/>
          </a:bodyPr>
          <a:lstStyle/>
          <a:p>
            <a:pPr algn="r"/>
            <a:r>
              <a:rPr lang="fa-IR" sz="3600" dirty="0" smtClean="0">
                <a:cs typeface="B Nazanin" panose="00000400000000000000" pitchFamily="2" charset="-78"/>
              </a:rPr>
              <a:t>ماهواره ها انواع مختلفی دارند ازجمله : ماهواره ضد سلاح(کشنده) ، ماهواره ستاره شناسی ، ماهواره زیستی ، ماهواره مخابراتی ، ماهواره مینیاتوری ، ماهواره هدایت کننده ، ماهواره اکتشافی ،</a:t>
            </a:r>
            <a:r>
              <a:rPr lang="fa-IR" sz="3600" dirty="0">
                <a:solidFill>
                  <a:prstClr val="black"/>
                </a:solidFill>
                <a:cs typeface="B Nazanin" panose="00000400000000000000" pitchFamily="2" charset="-78"/>
              </a:rPr>
              <a:t> ماهواره زمین </a:t>
            </a:r>
            <a:r>
              <a:rPr lang="fa-IR" sz="3600" dirty="0" smtClean="0">
                <a:solidFill>
                  <a:prstClr val="black"/>
                </a:solidFill>
                <a:cs typeface="B Nazanin" panose="00000400000000000000" pitchFamily="2" charset="-78"/>
              </a:rPr>
              <a:t>شناسی ،</a:t>
            </a:r>
            <a:r>
              <a:rPr lang="fa-IR" sz="3600" dirty="0">
                <a:solidFill>
                  <a:prstClr val="black"/>
                </a:solidFill>
                <a:cs typeface="B Nazanin" panose="00000400000000000000" pitchFamily="2" charset="-78"/>
              </a:rPr>
              <a:t> ماهواره </a:t>
            </a:r>
            <a:r>
              <a:rPr lang="fa-IR" sz="3600" dirty="0" smtClean="0">
                <a:solidFill>
                  <a:prstClr val="black"/>
                </a:solidFill>
                <a:cs typeface="B Nazanin" panose="00000400000000000000" pitchFamily="2" charset="-78"/>
              </a:rPr>
              <a:t>تتر که بر اساس نوع ساختار و... کاربرد های متفاوت دارند.</a:t>
            </a:r>
            <a:endParaRPr lang="en-GB" sz="36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665018" y="3642534"/>
            <a:ext cx="4450466" cy="2371550"/>
          </a:xfrm>
          <a:prstGeom prst="rect">
            <a:avLst/>
          </a:prstGeom>
        </p:spPr>
      </p:pic>
      <p:pic>
        <p:nvPicPr>
          <p:cNvPr id="5" name="Picture 4"/>
          <p:cNvPicPr>
            <a:picLocks noChangeAspect="1"/>
          </p:cNvPicPr>
          <p:nvPr/>
        </p:nvPicPr>
        <p:blipFill>
          <a:blip r:embed="rId5"/>
          <a:stretch>
            <a:fillRect/>
          </a:stretch>
        </p:blipFill>
        <p:spPr>
          <a:xfrm>
            <a:off x="6074384" y="3709849"/>
            <a:ext cx="3630511" cy="262273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548" y="6218548"/>
            <a:ext cx="423552" cy="423552"/>
          </a:xfrm>
          <a:prstGeom prst="rect">
            <a:avLst/>
          </a:prstGeom>
        </p:spPr>
      </p:pic>
    </p:spTree>
    <p:extLst>
      <p:ext uri="{BB962C8B-B14F-4D97-AF65-F5344CB8AC3E}">
        <p14:creationId xmlns:p14="http://schemas.microsoft.com/office/powerpoint/2010/main" val="805885767"/>
      </p:ext>
    </p:extLst>
  </p:cSld>
  <p:clrMapOvr>
    <a:masterClrMapping/>
  </p:clrMapOvr>
  <mc:AlternateContent xmlns:mc="http://schemas.openxmlformats.org/markup-compatibility/2006" xmlns:p14="http://schemas.microsoft.com/office/powerpoint/2010/main">
    <mc:Choice Requires="p14">
      <p:transition spd="med" p14:dur="700" advTm="84006">
        <p:fade/>
      </p:transition>
    </mc:Choice>
    <mc:Fallback xmlns="">
      <p:transition spd="med" advTm="84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9268"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8107" y="479847"/>
            <a:ext cx="5432696" cy="769441"/>
          </a:xfrm>
          <a:prstGeom prst="rect">
            <a:avLst/>
          </a:prstGeom>
          <a:noFill/>
        </p:spPr>
        <p:txBody>
          <a:bodyPr wrap="square" rtlCol="0">
            <a:spAutoFit/>
          </a:bodyPr>
          <a:lstStyle/>
          <a:p>
            <a:pPr algn="r"/>
            <a:r>
              <a:rPr lang="fa-IR" sz="4400" dirty="0" smtClean="0">
                <a:cs typeface="B Nazanin" panose="00000400000000000000" pitchFamily="2" charset="-78"/>
              </a:rPr>
              <a:t>بزرگ ترین مشکل ماهواره ها</a:t>
            </a:r>
            <a:endParaRPr lang="en-GB" sz="4400" dirty="0">
              <a:cs typeface="B Nazanin" panose="00000400000000000000" pitchFamily="2" charset="-78"/>
            </a:endParaRPr>
          </a:p>
        </p:txBody>
      </p:sp>
      <p:sp>
        <p:nvSpPr>
          <p:cNvPr id="4" name="TextBox 3"/>
          <p:cNvSpPr txBox="1"/>
          <p:nvPr/>
        </p:nvSpPr>
        <p:spPr>
          <a:xfrm>
            <a:off x="762000" y="1399309"/>
            <a:ext cx="10751127" cy="2616101"/>
          </a:xfrm>
          <a:prstGeom prst="rect">
            <a:avLst/>
          </a:prstGeom>
          <a:noFill/>
        </p:spPr>
        <p:txBody>
          <a:bodyPr wrap="square" rtlCol="0">
            <a:spAutoFit/>
          </a:bodyPr>
          <a:lstStyle/>
          <a:p>
            <a:pPr algn="r"/>
            <a:r>
              <a:rPr lang="fa-IR" sz="3200" dirty="0" smtClean="0">
                <a:cs typeface="B Nazanin" panose="00000400000000000000" pitchFamily="2" charset="-78"/>
              </a:rPr>
              <a:t>تکه های ماهواره های از کار افتاده و قطعات غیر قابل استفاده در فضا،زباله های فضایی را ایجاد می کنند که این زباله ها باسرعت زیادی به دور زمین می چرخند که برای فضانوردان و ماهواره های سالم و ایستگاه بین المللی فضایی (معروف ترین ماهواره است که از همکاری سازمان های فضایی ناسا،روسیه،اروپا،ژاپن و کانادا می باشد) خطرناک است.تعداد زباله های فضایی بیش از ده ها میلیون است</a:t>
            </a:r>
            <a:r>
              <a:rPr lang="fa-IR" sz="3600" dirty="0" smtClean="0">
                <a:cs typeface="B Nazanin" panose="00000400000000000000" pitchFamily="2" charset="-78"/>
              </a:rPr>
              <a:t>.</a:t>
            </a:r>
            <a:endParaRPr lang="en-GB" sz="3600" dirty="0">
              <a:cs typeface="B Nazanin" panose="00000400000000000000" pitchFamily="2" charset="-78"/>
            </a:endParaRPr>
          </a:p>
        </p:txBody>
      </p:sp>
      <p:pic>
        <p:nvPicPr>
          <p:cNvPr id="2" name="Picture 1"/>
          <p:cNvPicPr>
            <a:picLocks noChangeAspect="1"/>
          </p:cNvPicPr>
          <p:nvPr/>
        </p:nvPicPr>
        <p:blipFill>
          <a:blip r:embed="rId4"/>
          <a:stretch>
            <a:fillRect/>
          </a:stretch>
        </p:blipFill>
        <p:spPr>
          <a:xfrm>
            <a:off x="1077729" y="4165431"/>
            <a:ext cx="3474603" cy="1921386"/>
          </a:xfrm>
          <a:prstGeom prst="rect">
            <a:avLst/>
          </a:prstGeom>
        </p:spPr>
      </p:pic>
      <p:pic>
        <p:nvPicPr>
          <p:cNvPr id="5" name="Picture 4"/>
          <p:cNvPicPr>
            <a:picLocks noChangeAspect="1"/>
          </p:cNvPicPr>
          <p:nvPr/>
        </p:nvPicPr>
        <p:blipFill>
          <a:blip r:embed="rId5"/>
          <a:stretch>
            <a:fillRect/>
          </a:stretch>
        </p:blipFill>
        <p:spPr>
          <a:xfrm>
            <a:off x="5158567" y="4441138"/>
            <a:ext cx="2475453" cy="1591362"/>
          </a:xfrm>
          <a:prstGeom prst="rect">
            <a:avLst/>
          </a:prstGeom>
        </p:spPr>
      </p:pic>
      <p:pic>
        <p:nvPicPr>
          <p:cNvPr id="6" name="Picture 5"/>
          <p:cNvPicPr>
            <a:picLocks noChangeAspect="1"/>
          </p:cNvPicPr>
          <p:nvPr/>
        </p:nvPicPr>
        <p:blipFill>
          <a:blip r:embed="rId6"/>
          <a:stretch>
            <a:fillRect/>
          </a:stretch>
        </p:blipFill>
        <p:spPr>
          <a:xfrm>
            <a:off x="8053029" y="4128941"/>
            <a:ext cx="3460098" cy="200568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6392" y="6292392"/>
            <a:ext cx="349708" cy="349708"/>
          </a:xfrm>
          <a:prstGeom prst="rect">
            <a:avLst/>
          </a:prstGeom>
        </p:spPr>
      </p:pic>
    </p:spTree>
    <p:extLst>
      <p:ext uri="{BB962C8B-B14F-4D97-AF65-F5344CB8AC3E}">
        <p14:creationId xmlns:p14="http://schemas.microsoft.com/office/powerpoint/2010/main" val="1678725942"/>
      </p:ext>
    </p:extLst>
  </p:cSld>
  <p:clrMapOvr>
    <a:masterClrMapping/>
  </p:clrMapOvr>
  <mc:AlternateContent xmlns:mc="http://schemas.openxmlformats.org/markup-compatibility/2006" xmlns:p14="http://schemas.microsoft.com/office/powerpoint/2010/main">
    <mc:Choice Requires="p14">
      <p:transition spd="med" p14:dur="700" advTm="21902">
        <p:fade/>
      </p:transition>
    </mc:Choice>
    <mc:Fallback xmlns="">
      <p:transition spd="med" advTm="219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0109" y="374073"/>
            <a:ext cx="4308764" cy="769441"/>
          </a:xfrm>
          <a:prstGeom prst="rect">
            <a:avLst/>
          </a:prstGeom>
          <a:noFill/>
        </p:spPr>
        <p:txBody>
          <a:bodyPr wrap="square" rtlCol="0">
            <a:spAutoFit/>
          </a:bodyPr>
          <a:lstStyle/>
          <a:p>
            <a:pPr algn="ctr"/>
            <a:r>
              <a:rPr lang="fa-IR" sz="4400" dirty="0" smtClean="0">
                <a:cs typeface="B Nazanin" panose="00000400000000000000" pitchFamily="2" charset="-78"/>
              </a:rPr>
              <a:t>فیزیک و نیرو ها</a:t>
            </a:r>
            <a:endParaRPr lang="en-GB" sz="4400" dirty="0">
              <a:cs typeface="B Nazanin" panose="00000400000000000000" pitchFamily="2" charset="-78"/>
            </a:endParaRPr>
          </a:p>
        </p:txBody>
      </p:sp>
      <p:sp>
        <p:nvSpPr>
          <p:cNvPr id="3" name="TextBox 2"/>
          <p:cNvSpPr txBox="1"/>
          <p:nvPr/>
        </p:nvSpPr>
        <p:spPr>
          <a:xfrm>
            <a:off x="374073" y="1413164"/>
            <a:ext cx="11457709" cy="2308324"/>
          </a:xfrm>
          <a:prstGeom prst="rect">
            <a:avLst/>
          </a:prstGeom>
          <a:noFill/>
        </p:spPr>
        <p:txBody>
          <a:bodyPr wrap="square" rtlCol="0">
            <a:spAutoFit/>
          </a:bodyPr>
          <a:lstStyle/>
          <a:p>
            <a:pPr algn="r"/>
            <a:r>
              <a:rPr lang="fa-IR" sz="3600" dirty="0" smtClean="0">
                <a:cs typeface="B Nazanin" panose="00000400000000000000" pitchFamily="2" charset="-78"/>
              </a:rPr>
              <a:t>یکی از مباحث مهم در فیزیک که ما روزانه با آن سر و کار داریم،نیرو ها هستند. نیرو ها انواع مختلفی دارند مانند:نیرو الکتریکی،نیرو گرانشی،نیروی اصطکاک،نیروی مغناطیسی و... .در این پروژه نیرو گرانشی و جاذبه توجه ما را به خود جلب کرد.</a:t>
            </a:r>
            <a:endParaRPr lang="en-GB" sz="36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696727" y="3167490"/>
            <a:ext cx="4045527" cy="3113159"/>
          </a:xfrm>
          <a:prstGeom prst="rect">
            <a:avLst/>
          </a:prstGeom>
        </p:spPr>
      </p:pic>
      <p:pic>
        <p:nvPicPr>
          <p:cNvPr id="5" name="Picture 4"/>
          <p:cNvPicPr>
            <a:picLocks noChangeAspect="1"/>
          </p:cNvPicPr>
          <p:nvPr/>
        </p:nvPicPr>
        <p:blipFill>
          <a:blip r:embed="rId5"/>
          <a:stretch>
            <a:fillRect/>
          </a:stretch>
        </p:blipFill>
        <p:spPr>
          <a:xfrm>
            <a:off x="5008418" y="3619174"/>
            <a:ext cx="1981200" cy="2305050"/>
          </a:xfrm>
          <a:prstGeom prst="rect">
            <a:avLst/>
          </a:prstGeom>
        </p:spPr>
      </p:pic>
      <p:pic>
        <p:nvPicPr>
          <p:cNvPr id="6" name="Picture 5"/>
          <p:cNvPicPr>
            <a:picLocks noChangeAspect="1"/>
          </p:cNvPicPr>
          <p:nvPr/>
        </p:nvPicPr>
        <p:blipFill>
          <a:blip r:embed="rId6"/>
          <a:stretch>
            <a:fillRect/>
          </a:stretch>
        </p:blipFill>
        <p:spPr>
          <a:xfrm>
            <a:off x="7453745" y="3721487"/>
            <a:ext cx="3449782" cy="2367747"/>
          </a:xfrm>
          <a:prstGeom prst="rect">
            <a:avLst/>
          </a:prstGeom>
        </p:spPr>
      </p:pic>
      <p:pic>
        <p:nvPicPr>
          <p:cNvPr id="7"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5148" y="6280649"/>
            <a:ext cx="244475" cy="244475"/>
          </a:xfrm>
          <a:prstGeom prst="rect">
            <a:avLst/>
          </a:prstGeom>
        </p:spPr>
      </p:pic>
    </p:spTree>
    <p:extLst>
      <p:ext uri="{BB962C8B-B14F-4D97-AF65-F5344CB8AC3E}">
        <p14:creationId xmlns:p14="http://schemas.microsoft.com/office/powerpoint/2010/main" val="234824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8763" y="1233055"/>
            <a:ext cx="11166764" cy="2062103"/>
          </a:xfrm>
          <a:prstGeom prst="rect">
            <a:avLst/>
          </a:prstGeom>
          <a:noFill/>
        </p:spPr>
        <p:txBody>
          <a:bodyPr wrap="square" rtlCol="0">
            <a:spAutoFit/>
          </a:bodyPr>
          <a:lstStyle/>
          <a:p>
            <a:pPr algn="r" rtl="1"/>
            <a:r>
              <a:rPr lang="fa-IR" sz="3200" dirty="0" smtClean="0">
                <a:cs typeface="B Nazanin" panose="00000400000000000000" pitchFamily="2" charset="-78"/>
              </a:rPr>
              <a:t>با توضیحاتی که داده شد و تحقیقاتی که در مورد ماهواره کردیم و با استفاده از بی وزنی و تعلیق مغناطیسی قصد شبیه سازی چرخش ایستگاه(ماهواره) بین المللی فضایی به دور زمین را داشتیم.قرار بود این طراحی بر اساس میزان فاصله ماهواره با زمین،میزان زاویه شیب مداری که روی آن قرار دارد و... باشد.</a:t>
            </a:r>
            <a:endParaRPr lang="en-GB" sz="3200" dirty="0">
              <a:cs typeface="B Nazanin" panose="00000400000000000000" pitchFamily="2" charset="-78"/>
            </a:endParaRPr>
          </a:p>
        </p:txBody>
      </p:sp>
      <p:sp>
        <p:nvSpPr>
          <p:cNvPr id="4" name="TextBox 3"/>
          <p:cNvSpPr txBox="1"/>
          <p:nvPr/>
        </p:nvSpPr>
        <p:spPr>
          <a:xfrm>
            <a:off x="4841549" y="305732"/>
            <a:ext cx="3311237" cy="769441"/>
          </a:xfrm>
          <a:prstGeom prst="rect">
            <a:avLst/>
          </a:prstGeom>
          <a:noFill/>
        </p:spPr>
        <p:txBody>
          <a:bodyPr wrap="square" rtlCol="0">
            <a:spAutoFit/>
          </a:bodyPr>
          <a:lstStyle/>
          <a:p>
            <a:pPr algn="ctr" rtl="1"/>
            <a:r>
              <a:rPr lang="fa-IR" sz="4400" dirty="0" smtClean="0">
                <a:cs typeface="B Nazanin" panose="00000400000000000000" pitchFamily="2" charset="-78"/>
              </a:rPr>
              <a:t>جمع بندی</a:t>
            </a:r>
            <a:endParaRPr lang="en-GB" sz="4400" dirty="0">
              <a:cs typeface="B Nazanin" panose="00000400000000000000" pitchFamily="2" charset="-78"/>
            </a:endParaRPr>
          </a:p>
        </p:txBody>
      </p:sp>
      <p:pic>
        <p:nvPicPr>
          <p:cNvPr id="36" name="Picture 35"/>
          <p:cNvPicPr>
            <a:picLocks noChangeAspect="1"/>
          </p:cNvPicPr>
          <p:nvPr/>
        </p:nvPicPr>
        <p:blipFill>
          <a:blip r:embed="rId4"/>
          <a:stretch>
            <a:fillRect/>
          </a:stretch>
        </p:blipFill>
        <p:spPr>
          <a:xfrm>
            <a:off x="2559086" y="3314511"/>
            <a:ext cx="5684369" cy="2815371"/>
          </a:xfrm>
          <a:prstGeom prst="rect">
            <a:avLst/>
          </a:prstGeom>
        </p:spPr>
      </p:pic>
      <p:pic>
        <p:nvPicPr>
          <p:cNvPr id="37" name="Picture 36"/>
          <p:cNvPicPr>
            <a:picLocks noChangeAspect="1"/>
          </p:cNvPicPr>
          <p:nvPr/>
        </p:nvPicPr>
        <p:blipFill>
          <a:blip r:embed="rId5"/>
          <a:stretch>
            <a:fillRect/>
          </a:stretch>
        </p:blipFill>
        <p:spPr>
          <a:xfrm>
            <a:off x="5015699" y="2716364"/>
            <a:ext cx="3371609" cy="2439308"/>
          </a:xfrm>
          <a:prstGeom prst="rect">
            <a:avLst/>
          </a:prstGeom>
        </p:spPr>
      </p:pic>
      <p:pic>
        <p:nvPicPr>
          <p:cNvPr id="40" name="Picture 39"/>
          <p:cNvPicPr>
            <a:picLocks noChangeAspect="1"/>
          </p:cNvPicPr>
          <p:nvPr/>
        </p:nvPicPr>
        <p:blipFill>
          <a:blip r:embed="rId6"/>
          <a:stretch>
            <a:fillRect/>
          </a:stretch>
        </p:blipFill>
        <p:spPr>
          <a:xfrm>
            <a:off x="7477696" y="4251026"/>
            <a:ext cx="499508" cy="603884"/>
          </a:xfrm>
          <a:prstGeom prst="rect">
            <a:avLst/>
          </a:prstGeom>
        </p:spPr>
      </p:pic>
      <p:pic>
        <p:nvPicPr>
          <p:cNvPr id="42" name="Picture 41"/>
          <p:cNvPicPr>
            <a:picLocks noChangeAspect="1"/>
          </p:cNvPicPr>
          <p:nvPr/>
        </p:nvPicPr>
        <p:blipFill>
          <a:blip r:embed="rId7"/>
          <a:stretch>
            <a:fillRect/>
          </a:stretch>
        </p:blipFill>
        <p:spPr>
          <a:xfrm>
            <a:off x="7507975" y="4052912"/>
            <a:ext cx="438950" cy="493819"/>
          </a:xfrm>
          <a:prstGeom prst="rect">
            <a:avLst/>
          </a:prstGeom>
        </p:spPr>
      </p:pic>
      <p:pic>
        <p:nvPicPr>
          <p:cNvPr id="43" name="Picture 42"/>
          <p:cNvPicPr>
            <a:picLocks noChangeAspect="1"/>
          </p:cNvPicPr>
          <p:nvPr/>
        </p:nvPicPr>
        <p:blipFill>
          <a:blip r:embed="rId7"/>
          <a:stretch>
            <a:fillRect/>
          </a:stretch>
        </p:blipFill>
        <p:spPr>
          <a:xfrm>
            <a:off x="6277693" y="4265662"/>
            <a:ext cx="438950" cy="493819"/>
          </a:xfrm>
          <a:prstGeom prst="rect">
            <a:avLst/>
          </a:prstGeom>
        </p:spPr>
      </p:pic>
      <p:pic>
        <p:nvPicPr>
          <p:cNvPr id="44" name="Picture 43"/>
          <p:cNvPicPr>
            <a:picLocks noChangeAspect="1"/>
          </p:cNvPicPr>
          <p:nvPr/>
        </p:nvPicPr>
        <p:blipFill>
          <a:blip r:embed="rId7"/>
          <a:stretch>
            <a:fillRect/>
          </a:stretch>
        </p:blipFill>
        <p:spPr>
          <a:xfrm>
            <a:off x="7307142" y="4143527"/>
            <a:ext cx="438950" cy="493819"/>
          </a:xfrm>
          <a:prstGeom prst="rect">
            <a:avLst/>
          </a:prstGeom>
        </p:spPr>
      </p:pic>
      <p:pic>
        <p:nvPicPr>
          <p:cNvPr id="45" name="Picture 44"/>
          <p:cNvPicPr>
            <a:picLocks noChangeAspect="1"/>
          </p:cNvPicPr>
          <p:nvPr/>
        </p:nvPicPr>
        <p:blipFill>
          <a:blip r:embed="rId8"/>
          <a:stretch>
            <a:fillRect/>
          </a:stretch>
        </p:blipFill>
        <p:spPr>
          <a:xfrm>
            <a:off x="6451545" y="4052912"/>
            <a:ext cx="499915" cy="603556"/>
          </a:xfrm>
          <a:prstGeom prst="rect">
            <a:avLst/>
          </a:prstGeom>
        </p:spPr>
      </p:pic>
      <p:pic>
        <p:nvPicPr>
          <p:cNvPr id="46" name="Picture 45"/>
          <p:cNvPicPr>
            <a:picLocks noChangeAspect="1"/>
          </p:cNvPicPr>
          <p:nvPr/>
        </p:nvPicPr>
        <p:blipFill>
          <a:blip r:embed="rId8"/>
          <a:stretch>
            <a:fillRect/>
          </a:stretch>
        </p:blipFill>
        <p:spPr>
          <a:xfrm>
            <a:off x="6201588" y="3949899"/>
            <a:ext cx="499915" cy="60355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41550" y="6207550"/>
            <a:ext cx="434549" cy="434549"/>
          </a:xfrm>
          <a:prstGeom prst="rect">
            <a:avLst/>
          </a:prstGeom>
        </p:spPr>
      </p:pic>
    </p:spTree>
    <p:extLst>
      <p:ext uri="{BB962C8B-B14F-4D97-AF65-F5344CB8AC3E}">
        <p14:creationId xmlns:p14="http://schemas.microsoft.com/office/powerpoint/2010/main" val="122147124"/>
      </p:ext>
    </p:extLst>
  </p:cSld>
  <p:clrMapOvr>
    <a:masterClrMapping/>
  </p:clrMapOvr>
  <mc:AlternateContent xmlns:mc="http://schemas.openxmlformats.org/markup-compatibility/2006" xmlns:p14="http://schemas.microsoft.com/office/powerpoint/2010/main">
    <mc:Choice Requires="p14">
      <p:transition spd="med" p14:dur="700" advTm="39504">
        <p:fade/>
      </p:transition>
    </mc:Choice>
    <mc:Fallback xmlns="">
      <p:transition spd="med" advTm="39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987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9780" y="2883316"/>
            <a:ext cx="10113819" cy="1015663"/>
          </a:xfrm>
          <a:prstGeom prst="rect">
            <a:avLst/>
          </a:prstGeom>
          <a:noFill/>
        </p:spPr>
        <p:txBody>
          <a:bodyPr wrap="square" rtlCol="0">
            <a:spAutoFit/>
          </a:bodyPr>
          <a:lstStyle/>
          <a:p>
            <a:pPr algn="ctr" rtl="1"/>
            <a:r>
              <a:rPr lang="fa-IR" sz="6000" dirty="0" smtClean="0">
                <a:cs typeface="B Nazanin" panose="00000400000000000000" pitchFamily="2" charset="-78"/>
              </a:rPr>
              <a:t>با تشکر از </a:t>
            </a:r>
            <a:r>
              <a:rPr lang="fa-IR" sz="6000" dirty="0" smtClean="0">
                <a:cs typeface="B Nazanin" panose="00000400000000000000" pitchFamily="2" charset="-78"/>
              </a:rPr>
              <a:t>وقتی که در اختیارمون گذاشتید</a:t>
            </a:r>
            <a:endParaRPr lang="en-GB" sz="6000" dirty="0">
              <a:cs typeface="B Nazanin" panose="00000400000000000000" pitchFamily="2" charset="-78"/>
            </a:endParaRPr>
          </a:p>
        </p:txBody>
      </p:sp>
      <p:sp>
        <p:nvSpPr>
          <p:cNvPr id="3" name="Heart 2"/>
          <p:cNvSpPr/>
          <p:nvPr/>
        </p:nvSpPr>
        <p:spPr>
          <a:xfrm rot="20600949">
            <a:off x="697947" y="2812265"/>
            <a:ext cx="681808" cy="602137"/>
          </a:xfrm>
          <a:prstGeom prst="hear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a:p>
        </p:txBody>
      </p:sp>
      <p:pic>
        <p:nvPicPr>
          <p:cNvPr id="4" name="Picture 3"/>
          <p:cNvPicPr>
            <a:picLocks noChangeAspect="1"/>
          </p:cNvPicPr>
          <p:nvPr/>
        </p:nvPicPr>
        <p:blipFill>
          <a:blip r:embed="rId2"/>
          <a:stretch>
            <a:fillRect/>
          </a:stretch>
        </p:blipFill>
        <p:spPr>
          <a:xfrm rot="1474195">
            <a:off x="1462257" y="2722308"/>
            <a:ext cx="432336" cy="401728"/>
          </a:xfrm>
          <a:prstGeom prst="rect">
            <a:avLst/>
          </a:prstGeom>
        </p:spPr>
      </p:pic>
    </p:spTree>
    <p:extLst>
      <p:ext uri="{BB962C8B-B14F-4D97-AF65-F5344CB8AC3E}">
        <p14:creationId xmlns:p14="http://schemas.microsoft.com/office/powerpoint/2010/main" val="208203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3964" y="429491"/>
            <a:ext cx="4003963" cy="769441"/>
          </a:xfrm>
          <a:prstGeom prst="rect">
            <a:avLst/>
          </a:prstGeom>
          <a:noFill/>
        </p:spPr>
        <p:txBody>
          <a:bodyPr wrap="square" rtlCol="0">
            <a:spAutoFit/>
          </a:bodyPr>
          <a:lstStyle/>
          <a:p>
            <a:pPr algn="ctr"/>
            <a:r>
              <a:rPr lang="fa-IR" sz="4400" dirty="0" smtClean="0">
                <a:cs typeface="B Nazanin" panose="00000400000000000000" pitchFamily="2" charset="-78"/>
              </a:rPr>
              <a:t>نیروی گرانشی و جاذبه</a:t>
            </a:r>
            <a:endParaRPr lang="en-GB" sz="4400" dirty="0">
              <a:cs typeface="B Nazanin" panose="00000400000000000000" pitchFamily="2" charset="-78"/>
            </a:endParaRPr>
          </a:p>
        </p:txBody>
      </p:sp>
      <p:sp>
        <p:nvSpPr>
          <p:cNvPr id="3" name="TextBox 2"/>
          <p:cNvSpPr txBox="1"/>
          <p:nvPr/>
        </p:nvSpPr>
        <p:spPr>
          <a:xfrm>
            <a:off x="415636" y="1399309"/>
            <a:ext cx="11360728" cy="2308324"/>
          </a:xfrm>
          <a:prstGeom prst="rect">
            <a:avLst/>
          </a:prstGeom>
          <a:noFill/>
        </p:spPr>
        <p:txBody>
          <a:bodyPr wrap="square" rtlCol="0">
            <a:spAutoFit/>
          </a:bodyPr>
          <a:lstStyle/>
          <a:p>
            <a:pPr algn="r"/>
            <a:r>
              <a:rPr lang="fa-IR" sz="3600" dirty="0" smtClean="0">
                <a:cs typeface="B Nazanin" panose="00000400000000000000" pitchFamily="2" charset="-78"/>
              </a:rPr>
              <a:t>نیروی گرانشی از طرف زمین به هر جسمی که روی آن است وارد می شود و آن ها را به سمت خود می کشد که به آن جاذبه زمین می گویند.مقدار این جاذبه در سیارات مختلف، متفاوت است.شتابی که به واسطهء گرانش بر روی زمین احساس می شود 9.8 متر بر مجذور ثانیه است.   </a:t>
            </a:r>
            <a:endParaRPr lang="en-GB" sz="36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6142368" y="3700944"/>
            <a:ext cx="3731117" cy="2133600"/>
          </a:xfrm>
          <a:prstGeom prst="rect">
            <a:avLst/>
          </a:prstGeom>
        </p:spPr>
      </p:pic>
      <p:pic>
        <p:nvPicPr>
          <p:cNvPr id="5" name="Picture 4"/>
          <p:cNvPicPr>
            <a:picLocks noChangeAspect="1"/>
          </p:cNvPicPr>
          <p:nvPr/>
        </p:nvPicPr>
        <p:blipFill>
          <a:blip r:embed="rId5"/>
          <a:stretch>
            <a:fillRect/>
          </a:stretch>
        </p:blipFill>
        <p:spPr>
          <a:xfrm>
            <a:off x="842344" y="3343272"/>
            <a:ext cx="3868201" cy="2848944"/>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8571" y="6266780"/>
            <a:ext cx="244475" cy="244475"/>
          </a:xfrm>
          <a:prstGeom prst="rect">
            <a:avLst/>
          </a:prstGeom>
        </p:spPr>
      </p:pic>
    </p:spTree>
    <p:extLst>
      <p:ext uri="{BB962C8B-B14F-4D97-AF65-F5344CB8AC3E}">
        <p14:creationId xmlns:p14="http://schemas.microsoft.com/office/powerpoint/2010/main" val="300059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599" y="318653"/>
            <a:ext cx="4558146" cy="769441"/>
          </a:xfrm>
          <a:prstGeom prst="rect">
            <a:avLst/>
          </a:prstGeom>
          <a:noFill/>
        </p:spPr>
        <p:txBody>
          <a:bodyPr wrap="square" rtlCol="0">
            <a:spAutoFit/>
          </a:bodyPr>
          <a:lstStyle/>
          <a:p>
            <a:pPr algn="ctr"/>
            <a:r>
              <a:rPr lang="fa-IR" sz="4400" dirty="0" smtClean="0">
                <a:cs typeface="B Nazanin" panose="00000400000000000000" pitchFamily="2" charset="-78"/>
              </a:rPr>
              <a:t>بی وزنی</a:t>
            </a:r>
            <a:endParaRPr lang="en-GB" sz="4400" dirty="0">
              <a:cs typeface="B Nazanin" panose="00000400000000000000" pitchFamily="2" charset="-78"/>
            </a:endParaRPr>
          </a:p>
        </p:txBody>
      </p:sp>
      <p:sp>
        <p:nvSpPr>
          <p:cNvPr id="3" name="TextBox 2"/>
          <p:cNvSpPr txBox="1"/>
          <p:nvPr/>
        </p:nvSpPr>
        <p:spPr>
          <a:xfrm>
            <a:off x="568036" y="1088094"/>
            <a:ext cx="10737273" cy="5078313"/>
          </a:xfrm>
          <a:prstGeom prst="rect">
            <a:avLst/>
          </a:prstGeom>
          <a:noFill/>
        </p:spPr>
        <p:txBody>
          <a:bodyPr wrap="square" rtlCol="0">
            <a:spAutoFit/>
          </a:bodyPr>
          <a:lstStyle/>
          <a:p>
            <a:pPr algn="r"/>
            <a:r>
              <a:rPr lang="fa-IR" sz="3600" dirty="0">
                <a:cs typeface="B Nazanin" panose="00000400000000000000" pitchFamily="2" charset="-78"/>
              </a:rPr>
              <a:t>آنچه که انسان به عنوان وزن حس می‌کند، واقعاً کشش گرانشی زمین نیست؛ بلکه در حقیقت، نیروی عکس‌العمل عمودی سطح زمین بر فرد است. این همان چیزی است که وزن ظاهری خوانده می‌شود. </a:t>
            </a:r>
            <a:r>
              <a:rPr lang="fa-IR" sz="3600" dirty="0" smtClean="0">
                <a:cs typeface="B Nazanin" panose="00000400000000000000" pitchFamily="2" charset="-78"/>
              </a:rPr>
              <a:t>بی‌وزنی </a:t>
            </a:r>
            <a:r>
              <a:rPr lang="fa-IR" sz="3600" dirty="0">
                <a:cs typeface="B Nazanin" panose="00000400000000000000" pitchFamily="2" charset="-78"/>
              </a:rPr>
              <a:t>احساسی است که فرد در حین سقوط آزاد بدون داشتن وزن ظاهری تجربه می‌کند. یک شخص به هنگام سقوط آزاد، وزن قابل‌ اندازه‌گیری خود را حس نمی‌کند؛ چرا که تمامی بخش‌های بدن وی به‌طور یکسان در حال شتاب‌گیری هستند.عبارت گرانش صفر اغلب به عنوان یک واژه مترادف با بی‌وزنی به کار می‌رود. بی‌‌وزنی در مدار در نتیجه حذف گرانش یا حتی کاهش قابل توجه آن نیست. حقیقت این است که گرانش زمین هیچ‌گاه از بین رفتنی نیست.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46816" y="6312816"/>
            <a:ext cx="329284" cy="329284"/>
          </a:xfrm>
          <a:prstGeom prst="rect">
            <a:avLst/>
          </a:prstGeom>
        </p:spPr>
      </p:pic>
    </p:spTree>
    <p:extLst>
      <p:ext uri="{BB962C8B-B14F-4D97-AF65-F5344CB8AC3E}">
        <p14:creationId xmlns:p14="http://schemas.microsoft.com/office/powerpoint/2010/main" val="1457022965"/>
      </p:ext>
    </p:extLst>
  </p:cSld>
  <p:clrMapOvr>
    <a:masterClrMapping/>
  </p:clrMapOvr>
  <mc:AlternateContent xmlns:mc="http://schemas.openxmlformats.org/markup-compatibility/2006" xmlns:p14="http://schemas.microsoft.com/office/powerpoint/2010/main">
    <mc:Choice Requires="p14">
      <p:transition spd="med" p14:dur="700" advTm="40789">
        <p:fade/>
      </p:transition>
    </mc:Choice>
    <mc:Fallback xmlns="">
      <p:transition spd="med" advTm="407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256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5733" y="857469"/>
            <a:ext cx="3071410" cy="2218241"/>
          </a:xfrm>
          <a:prstGeom prst="rect">
            <a:avLst/>
          </a:prstGeom>
        </p:spPr>
      </p:pic>
      <p:pic>
        <p:nvPicPr>
          <p:cNvPr id="7" name="Picture 6"/>
          <p:cNvPicPr>
            <a:picLocks noChangeAspect="1"/>
          </p:cNvPicPr>
          <p:nvPr/>
        </p:nvPicPr>
        <p:blipFill>
          <a:blip r:embed="rId3"/>
          <a:stretch>
            <a:fillRect/>
          </a:stretch>
        </p:blipFill>
        <p:spPr>
          <a:xfrm>
            <a:off x="4181011" y="890036"/>
            <a:ext cx="3285054" cy="2185674"/>
          </a:xfrm>
          <a:prstGeom prst="rect">
            <a:avLst/>
          </a:prstGeom>
        </p:spPr>
      </p:pic>
      <p:pic>
        <p:nvPicPr>
          <p:cNvPr id="8" name="Picture 7"/>
          <p:cNvPicPr>
            <a:picLocks noChangeAspect="1"/>
          </p:cNvPicPr>
          <p:nvPr/>
        </p:nvPicPr>
        <p:blipFill>
          <a:blip r:embed="rId4"/>
          <a:stretch>
            <a:fillRect/>
          </a:stretch>
        </p:blipFill>
        <p:spPr>
          <a:xfrm>
            <a:off x="8208586" y="857469"/>
            <a:ext cx="3483787" cy="1951266"/>
          </a:xfrm>
          <a:prstGeom prst="rect">
            <a:avLst/>
          </a:prstGeom>
        </p:spPr>
      </p:pic>
      <p:pic>
        <p:nvPicPr>
          <p:cNvPr id="2" name="Picture 1"/>
          <p:cNvPicPr>
            <a:picLocks noChangeAspect="1"/>
          </p:cNvPicPr>
          <p:nvPr/>
        </p:nvPicPr>
        <p:blipFill>
          <a:blip r:embed="rId5"/>
          <a:stretch>
            <a:fillRect/>
          </a:stretch>
        </p:blipFill>
        <p:spPr>
          <a:xfrm>
            <a:off x="645733" y="4002177"/>
            <a:ext cx="2905542" cy="2175692"/>
          </a:xfrm>
          <a:prstGeom prst="rect">
            <a:avLst/>
          </a:prstGeom>
        </p:spPr>
      </p:pic>
      <p:pic>
        <p:nvPicPr>
          <p:cNvPr id="3" name="Picture 2"/>
          <p:cNvPicPr>
            <a:picLocks noChangeAspect="1"/>
          </p:cNvPicPr>
          <p:nvPr/>
        </p:nvPicPr>
        <p:blipFill>
          <a:blip r:embed="rId6"/>
          <a:stretch>
            <a:fillRect/>
          </a:stretch>
        </p:blipFill>
        <p:spPr>
          <a:xfrm>
            <a:off x="4460095" y="4002177"/>
            <a:ext cx="3239624" cy="2124435"/>
          </a:xfrm>
          <a:prstGeom prst="rect">
            <a:avLst/>
          </a:prstGeom>
        </p:spPr>
      </p:pic>
      <p:pic>
        <p:nvPicPr>
          <p:cNvPr id="4" name="Picture 3"/>
          <p:cNvPicPr>
            <a:picLocks noChangeAspect="1"/>
          </p:cNvPicPr>
          <p:nvPr/>
        </p:nvPicPr>
        <p:blipFill>
          <a:blip r:embed="rId7"/>
          <a:stretch>
            <a:fillRect/>
          </a:stretch>
        </p:blipFill>
        <p:spPr>
          <a:xfrm>
            <a:off x="8608539" y="4002177"/>
            <a:ext cx="3083834" cy="2049214"/>
          </a:xfrm>
          <a:prstGeom prst="rect">
            <a:avLst/>
          </a:prstGeom>
        </p:spPr>
      </p:pic>
    </p:spTree>
    <p:extLst>
      <p:ext uri="{BB962C8B-B14F-4D97-AF65-F5344CB8AC3E}">
        <p14:creationId xmlns:p14="http://schemas.microsoft.com/office/powerpoint/2010/main" val="249069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4454" y="390389"/>
            <a:ext cx="4546436" cy="769441"/>
          </a:xfrm>
          <a:prstGeom prst="rect">
            <a:avLst/>
          </a:prstGeom>
        </p:spPr>
        <p:txBody>
          <a:bodyPr wrap="none">
            <a:spAutoFit/>
          </a:bodyPr>
          <a:lstStyle/>
          <a:p>
            <a:pPr lvl="0" algn="ctr"/>
            <a:r>
              <a:rPr lang="fa-IR" sz="4400" dirty="0">
                <a:solidFill>
                  <a:prstClr val="black"/>
                </a:solidFill>
                <a:latin typeface="Calibri" panose="020F0502020204030204"/>
                <a:cs typeface="B Nazanin" panose="00000400000000000000" pitchFamily="2" charset="-78"/>
              </a:rPr>
              <a:t>درک بهتر مفهوم بی وزنی</a:t>
            </a:r>
            <a:endParaRPr lang="en-GB" sz="4400" dirty="0">
              <a:solidFill>
                <a:prstClr val="black"/>
              </a:solidFill>
              <a:latin typeface="Calibri" panose="020F0502020204030204"/>
              <a:cs typeface="B Nazanin" panose="00000400000000000000" pitchFamily="2" charset="-78"/>
            </a:endParaRPr>
          </a:p>
        </p:txBody>
      </p:sp>
      <p:sp>
        <p:nvSpPr>
          <p:cNvPr id="3" name="Rectangle 2"/>
          <p:cNvSpPr/>
          <p:nvPr/>
        </p:nvSpPr>
        <p:spPr>
          <a:xfrm>
            <a:off x="249383" y="1413064"/>
            <a:ext cx="11610108" cy="1815882"/>
          </a:xfrm>
          <a:prstGeom prst="rect">
            <a:avLst/>
          </a:prstGeom>
        </p:spPr>
        <p:txBody>
          <a:bodyPr wrap="square">
            <a:spAutoFit/>
          </a:bodyPr>
          <a:lstStyle/>
          <a:p>
            <a:pPr lvl="0" algn="r" rtl="1"/>
            <a:r>
              <a:rPr lang="fa-IR" sz="2800" dirty="0">
                <a:solidFill>
                  <a:prstClr val="black"/>
                </a:solidFill>
                <a:latin typeface="Calibri" panose="020F0502020204030204"/>
                <a:cs typeface="B Nazanin" panose="00000400000000000000" pitchFamily="2" charset="-78"/>
              </a:rPr>
              <a:t>تصور کنید در یک آسانسور روی باسکول قرار دارید. اگر آسانسور بدون شتاب حرکت کند، شما وزن عادی خود را می‌بینید. اگر آسانسور با شتاب به سمت بالا حرکت کند، وزن شما بیشتر از معمول نشان داده می‌شود. ولی اگر آسانسور با شتاب به پایین حرکت کند، وزن ظاهری شما کاهش می‌یابد. در صورتی که کابل آسانسور ناگهان پاره شود، شما برای چند لحظه سقوط آزاد و بی‌وزنی را تجربه خواهید کرد.</a:t>
            </a:r>
          </a:p>
        </p:txBody>
      </p:sp>
      <p:pic>
        <p:nvPicPr>
          <p:cNvPr id="4" name="Picture 3"/>
          <p:cNvPicPr>
            <a:picLocks noChangeAspect="1"/>
          </p:cNvPicPr>
          <p:nvPr/>
        </p:nvPicPr>
        <p:blipFill>
          <a:blip r:embed="rId4"/>
          <a:stretch>
            <a:fillRect/>
          </a:stretch>
        </p:blipFill>
        <p:spPr>
          <a:xfrm>
            <a:off x="2028702" y="3721388"/>
            <a:ext cx="3645724" cy="2719052"/>
          </a:xfrm>
          <a:prstGeom prst="rect">
            <a:avLst/>
          </a:prstGeom>
        </p:spPr>
      </p:pic>
      <p:pic>
        <p:nvPicPr>
          <p:cNvPr id="5" name="Picture 4"/>
          <p:cNvPicPr>
            <a:picLocks noChangeAspect="1"/>
          </p:cNvPicPr>
          <p:nvPr/>
        </p:nvPicPr>
        <p:blipFill>
          <a:blip r:embed="rId5"/>
          <a:stretch>
            <a:fillRect/>
          </a:stretch>
        </p:blipFill>
        <p:spPr>
          <a:xfrm>
            <a:off x="6691352" y="3623843"/>
            <a:ext cx="2688569" cy="291414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5542" y="6251542"/>
            <a:ext cx="390558" cy="390558"/>
          </a:xfrm>
          <a:prstGeom prst="rect">
            <a:avLst/>
          </a:prstGeom>
        </p:spPr>
      </p:pic>
    </p:spTree>
    <p:extLst>
      <p:ext uri="{BB962C8B-B14F-4D97-AF65-F5344CB8AC3E}">
        <p14:creationId xmlns:p14="http://schemas.microsoft.com/office/powerpoint/2010/main" val="2855528414"/>
      </p:ext>
    </p:extLst>
  </p:cSld>
  <p:clrMapOvr>
    <a:masterClrMapping/>
  </p:clrMapOvr>
  <mc:AlternateContent xmlns:mc="http://schemas.openxmlformats.org/markup-compatibility/2006" xmlns:p14="http://schemas.microsoft.com/office/powerpoint/2010/main">
    <mc:Choice Requires="p14">
      <p:transition spd="med" p14:dur="700" advTm="39490">
        <p:fade/>
      </p:transition>
    </mc:Choice>
    <mc:Fallback xmlns="">
      <p:transition spd="med" advTm="39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2927"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7782" y="404244"/>
            <a:ext cx="5379999" cy="769441"/>
          </a:xfrm>
          <a:prstGeom prst="rect">
            <a:avLst/>
          </a:prstGeom>
        </p:spPr>
        <p:txBody>
          <a:bodyPr wrap="none">
            <a:spAutoFit/>
          </a:bodyPr>
          <a:lstStyle/>
          <a:p>
            <a:pPr lvl="0" algn="ctr" rtl="1"/>
            <a:r>
              <a:rPr lang="fa-IR" sz="4400" dirty="0">
                <a:solidFill>
                  <a:prstClr val="black"/>
                </a:solidFill>
                <a:latin typeface="Calibri" panose="020F0502020204030204"/>
                <a:cs typeface="B Nazanin" panose="00000400000000000000" pitchFamily="2" charset="-78"/>
              </a:rPr>
              <a:t>بی وزنی در سفینه های فضایی</a:t>
            </a:r>
            <a:endParaRPr lang="en-GB" sz="4400" dirty="0">
              <a:solidFill>
                <a:prstClr val="black"/>
              </a:solidFill>
              <a:latin typeface="Calibri" panose="020F0502020204030204"/>
              <a:cs typeface="B Nazanin" panose="00000400000000000000" pitchFamily="2" charset="-78"/>
            </a:endParaRPr>
          </a:p>
        </p:txBody>
      </p:sp>
      <p:sp>
        <p:nvSpPr>
          <p:cNvPr id="4" name="Rectangle 3"/>
          <p:cNvSpPr/>
          <p:nvPr/>
        </p:nvSpPr>
        <p:spPr>
          <a:xfrm>
            <a:off x="374073" y="1280839"/>
            <a:ext cx="11443853" cy="3416320"/>
          </a:xfrm>
          <a:prstGeom prst="rect">
            <a:avLst/>
          </a:prstGeom>
        </p:spPr>
        <p:txBody>
          <a:bodyPr wrap="square">
            <a:spAutoFit/>
          </a:bodyPr>
          <a:lstStyle/>
          <a:p>
            <a:pPr lvl="0" algn="r" rtl="1"/>
            <a:r>
              <a:rPr lang="fa-IR" sz="3600" dirty="0" smtClean="0">
                <a:solidFill>
                  <a:prstClr val="black"/>
                </a:solidFill>
                <a:latin typeface="Calibri" panose="020F0502020204030204"/>
                <a:cs typeface="B Nazanin" panose="00000400000000000000" pitchFamily="2" charset="-78"/>
              </a:rPr>
              <a:t>در </a:t>
            </a:r>
            <a:r>
              <a:rPr lang="fa-IR" sz="3600" dirty="0">
                <a:solidFill>
                  <a:prstClr val="black"/>
                </a:solidFill>
                <a:latin typeface="Calibri" panose="020F0502020204030204"/>
                <a:cs typeface="B Nazanin" panose="00000400000000000000" pitchFamily="2" charset="-78"/>
              </a:rPr>
              <a:t>داخل سفینه های فضایی سفینه و فضانورد با یک شتاب پایین می آیند در نتیجه فضانوردها بر کف سفینه نیروی وارد نمی کنند در نتیجه نمی توانند وزن خود را احساس کنند پس اصطلاح بی وزنی به کار میرود در حالی </a:t>
            </a:r>
            <a:r>
              <a:rPr lang="fa-IR" sz="3600" dirty="0" smtClean="0">
                <a:solidFill>
                  <a:prstClr val="black"/>
                </a:solidFill>
                <a:latin typeface="Calibri" panose="020F0502020204030204"/>
                <a:cs typeface="B Nazanin" panose="00000400000000000000" pitchFamily="2" charset="-78"/>
              </a:rPr>
              <a:t>که نیروی گرانش همچنان </a:t>
            </a:r>
            <a:r>
              <a:rPr lang="fa-IR" sz="3600" dirty="0">
                <a:solidFill>
                  <a:prstClr val="black"/>
                </a:solidFill>
                <a:latin typeface="Calibri" panose="020F0502020204030204"/>
                <a:cs typeface="B Nazanin" panose="00000400000000000000" pitchFamily="2" charset="-78"/>
              </a:rPr>
              <a:t>به آنها وارد میشود ولی راهی برای احساس آن ندارند.بنابراین اصطلاح بی وزنی به معنی صفر شدن وزن نیست بلکه به معنی عدم احساس نیروی </a:t>
            </a:r>
            <a:r>
              <a:rPr lang="fa-IR" sz="3600" dirty="0" smtClean="0">
                <a:solidFill>
                  <a:prstClr val="black"/>
                </a:solidFill>
                <a:latin typeface="Calibri" panose="020F0502020204030204"/>
                <a:cs typeface="B Nazanin" panose="00000400000000000000" pitchFamily="2" charset="-78"/>
              </a:rPr>
              <a:t>گرانش </a:t>
            </a:r>
            <a:r>
              <a:rPr lang="fa-IR" sz="3600" dirty="0">
                <a:solidFill>
                  <a:prstClr val="black"/>
                </a:solidFill>
                <a:latin typeface="Calibri" panose="020F0502020204030204"/>
                <a:cs typeface="B Nazanin" panose="00000400000000000000" pitchFamily="2" charset="-78"/>
              </a:rPr>
              <a:t>است.</a:t>
            </a:r>
            <a:endParaRPr lang="en-GB" sz="3600" dirty="0">
              <a:solidFill>
                <a:prstClr val="black"/>
              </a:solidFill>
              <a:latin typeface="Calibri" panose="020F0502020204030204"/>
              <a:cs typeface="B Nazanin" panose="00000400000000000000" pitchFamily="2" charset="-78"/>
            </a:endParaRPr>
          </a:p>
        </p:txBody>
      </p:sp>
      <p:pic>
        <p:nvPicPr>
          <p:cNvPr id="5" name="Picture 4"/>
          <p:cNvPicPr>
            <a:picLocks noChangeAspect="1"/>
          </p:cNvPicPr>
          <p:nvPr/>
        </p:nvPicPr>
        <p:blipFill>
          <a:blip r:embed="rId4"/>
          <a:stretch>
            <a:fillRect/>
          </a:stretch>
        </p:blipFill>
        <p:spPr>
          <a:xfrm>
            <a:off x="955504" y="4310551"/>
            <a:ext cx="3748723" cy="2026749"/>
          </a:xfrm>
          <a:prstGeom prst="rect">
            <a:avLst/>
          </a:prstGeom>
        </p:spPr>
      </p:pic>
      <p:pic>
        <p:nvPicPr>
          <p:cNvPr id="6" name="Picture 5"/>
          <p:cNvPicPr>
            <a:picLocks noChangeAspect="1"/>
          </p:cNvPicPr>
          <p:nvPr/>
        </p:nvPicPr>
        <p:blipFill>
          <a:blip r:embed="rId5"/>
          <a:stretch>
            <a:fillRect/>
          </a:stretch>
        </p:blipFill>
        <p:spPr>
          <a:xfrm>
            <a:off x="5101395" y="4306999"/>
            <a:ext cx="2971145" cy="197320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2124" y="6198124"/>
            <a:ext cx="443976" cy="443976"/>
          </a:xfrm>
          <a:prstGeom prst="rect">
            <a:avLst/>
          </a:prstGeom>
        </p:spPr>
      </p:pic>
    </p:spTree>
    <p:extLst>
      <p:ext uri="{BB962C8B-B14F-4D97-AF65-F5344CB8AC3E}">
        <p14:creationId xmlns:p14="http://schemas.microsoft.com/office/powerpoint/2010/main" val="2165544306"/>
      </p:ext>
    </p:extLst>
  </p:cSld>
  <p:clrMapOvr>
    <a:masterClrMapping/>
  </p:clrMapOvr>
  <mc:AlternateContent xmlns:mc="http://schemas.openxmlformats.org/markup-compatibility/2006" xmlns:p14="http://schemas.microsoft.com/office/powerpoint/2010/main">
    <mc:Choice Requires="p14">
      <p:transition spd="med" p14:dur="700" advTm="20838">
        <p:fade/>
      </p:transition>
    </mc:Choice>
    <mc:Fallback xmlns="">
      <p:transition spd="med" advTm="208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8415"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3964" y="332509"/>
            <a:ext cx="4087091" cy="769441"/>
          </a:xfrm>
          <a:prstGeom prst="rect">
            <a:avLst/>
          </a:prstGeom>
          <a:noFill/>
        </p:spPr>
        <p:txBody>
          <a:bodyPr wrap="square" rtlCol="0">
            <a:spAutoFit/>
          </a:bodyPr>
          <a:lstStyle/>
          <a:p>
            <a:pPr algn="ctr"/>
            <a:r>
              <a:rPr lang="fa-IR" sz="4400" dirty="0" smtClean="0">
                <a:cs typeface="B Nazanin" panose="00000400000000000000" pitchFamily="2" charset="-78"/>
              </a:rPr>
              <a:t>بی وزنی روی زمین</a:t>
            </a:r>
            <a:endParaRPr lang="en-GB" sz="4400" dirty="0">
              <a:cs typeface="B Nazanin" panose="00000400000000000000" pitchFamily="2" charset="-78"/>
            </a:endParaRPr>
          </a:p>
        </p:txBody>
      </p:sp>
      <p:sp>
        <p:nvSpPr>
          <p:cNvPr id="3" name="TextBox 2"/>
          <p:cNvSpPr txBox="1"/>
          <p:nvPr/>
        </p:nvSpPr>
        <p:spPr>
          <a:xfrm>
            <a:off x="568036" y="1365187"/>
            <a:ext cx="10958945" cy="2554545"/>
          </a:xfrm>
          <a:prstGeom prst="rect">
            <a:avLst/>
          </a:prstGeom>
          <a:noFill/>
        </p:spPr>
        <p:txBody>
          <a:bodyPr wrap="square" rtlCol="0">
            <a:spAutoFit/>
          </a:bodyPr>
          <a:lstStyle/>
          <a:p>
            <a:pPr algn="r"/>
            <a:r>
              <a:rPr lang="fa-IR" sz="3200" dirty="0" smtClean="0">
                <a:cs typeface="B Nazanin" panose="00000400000000000000" pitchFamily="2" charset="-78"/>
              </a:rPr>
              <a:t>همانطور که گفتیم ، زمین اجسام را به سمت خود می کشد.به جز حالت سقوط که در آن شتاب وجود دارد و می شود بی وزنی را حس کرد ،روش دیگری نیز وجود دارد .اینکه نیرویی خلاف جهت جاذبه به جسم وارد شود تا نیروی تکیه گاه از بین برود ،می توانیم بی وزنی را روی زمین تجربه کنیم یا جسمی را به حال تعلق در بیاوریم . در میان نیرو های مختلف،نیروی مغناطیسی فکر ما را به خود مشغول کرد.</a:t>
            </a:r>
            <a:endParaRPr lang="en-GB" sz="32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568036" y="3785321"/>
            <a:ext cx="2571750" cy="1781175"/>
          </a:xfrm>
          <a:prstGeom prst="rect">
            <a:avLst/>
          </a:prstGeom>
        </p:spPr>
      </p:pic>
      <p:pic>
        <p:nvPicPr>
          <p:cNvPr id="5" name="Picture 4"/>
          <p:cNvPicPr>
            <a:picLocks noChangeAspect="1"/>
          </p:cNvPicPr>
          <p:nvPr/>
        </p:nvPicPr>
        <p:blipFill>
          <a:blip r:embed="rId5"/>
          <a:stretch>
            <a:fillRect/>
          </a:stretch>
        </p:blipFill>
        <p:spPr>
          <a:xfrm>
            <a:off x="3399449" y="3974521"/>
            <a:ext cx="3097467" cy="2329295"/>
          </a:xfrm>
          <a:prstGeom prst="rect">
            <a:avLst/>
          </a:prstGeom>
        </p:spPr>
      </p:pic>
      <p:pic>
        <p:nvPicPr>
          <p:cNvPr id="6" name="Picture 5"/>
          <p:cNvPicPr>
            <a:picLocks noChangeAspect="1"/>
          </p:cNvPicPr>
          <p:nvPr/>
        </p:nvPicPr>
        <p:blipFill>
          <a:blip r:embed="rId6"/>
          <a:stretch>
            <a:fillRect/>
          </a:stretch>
        </p:blipFill>
        <p:spPr>
          <a:xfrm>
            <a:off x="6893502" y="4490746"/>
            <a:ext cx="2838450" cy="1609725"/>
          </a:xfrm>
          <a:prstGeom prst="rect">
            <a:avLst/>
          </a:prstGeom>
        </p:spPr>
      </p:pic>
      <p:pic>
        <p:nvPicPr>
          <p:cNvPr id="7"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981" y="6233786"/>
            <a:ext cx="244475" cy="244475"/>
          </a:xfrm>
          <a:prstGeom prst="rect">
            <a:avLst/>
          </a:prstGeom>
        </p:spPr>
      </p:pic>
    </p:spTree>
    <p:extLst>
      <p:ext uri="{BB962C8B-B14F-4D97-AF65-F5344CB8AC3E}">
        <p14:creationId xmlns:p14="http://schemas.microsoft.com/office/powerpoint/2010/main" val="20794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9315" y="474198"/>
            <a:ext cx="6010874" cy="769441"/>
          </a:xfrm>
          <a:prstGeom prst="rect">
            <a:avLst/>
          </a:prstGeom>
          <a:noFill/>
        </p:spPr>
        <p:txBody>
          <a:bodyPr wrap="square" rtlCol="0">
            <a:spAutoFit/>
          </a:bodyPr>
          <a:lstStyle/>
          <a:p>
            <a:pPr algn="r"/>
            <a:r>
              <a:rPr lang="fa-IR" sz="4400" dirty="0" smtClean="0">
                <a:cs typeface="B Nazanin" panose="00000400000000000000" pitchFamily="2" charset="-78"/>
              </a:rPr>
              <a:t>معلق سازی و نیروی مغناطیسی</a:t>
            </a:r>
            <a:endParaRPr lang="en-GB" sz="4400" dirty="0">
              <a:cs typeface="B Nazanin" panose="00000400000000000000" pitchFamily="2" charset="-78"/>
            </a:endParaRPr>
          </a:p>
        </p:txBody>
      </p:sp>
      <p:sp>
        <p:nvSpPr>
          <p:cNvPr id="3" name="TextBox 2"/>
          <p:cNvSpPr txBox="1"/>
          <p:nvPr/>
        </p:nvSpPr>
        <p:spPr>
          <a:xfrm>
            <a:off x="606743" y="1342066"/>
            <a:ext cx="10875819" cy="3046988"/>
          </a:xfrm>
          <a:prstGeom prst="rect">
            <a:avLst/>
          </a:prstGeom>
          <a:noFill/>
        </p:spPr>
        <p:txBody>
          <a:bodyPr wrap="square" rtlCol="0">
            <a:spAutoFit/>
          </a:bodyPr>
          <a:lstStyle/>
          <a:p>
            <a:pPr algn="r"/>
            <a:r>
              <a:rPr lang="fa-IR" sz="3200" dirty="0" smtClean="0">
                <a:cs typeface="B Nazanin" panose="00000400000000000000" pitchFamily="2" charset="-78"/>
              </a:rPr>
              <a:t>شناوریِ مغناطیسی یا تعلیقِ مغناطیسی روشی است که در آن یک شی بدونِ هیچ پشتیبانی بجز میدانِ مغناطیسی به حالتِ شناور در آید. نیروی مغناطیسی برای مقابله با اثراتِ شتاب گرانشی و هر شتاب دیگری بکار می‌رود. مواد و سیستم‌های مغناطیسی قادر به جذب یا دفعِ یکدیگر هستند. ساده‌ترین مثال از شناوری با مغناطیس را می‌شود در یک آهنربای دو قطبیِ ساده دید که با قرار گرفتن در میدانِ مغناطیسیِ آهنربایِ دوقطبی دیگر، به حالتِ دفع یا شناوری در می‌آید.</a:t>
            </a:r>
            <a:endParaRPr lang="en-GB" sz="3200" dirty="0">
              <a:cs typeface="B Nazanin" panose="00000400000000000000" pitchFamily="2" charset="-78"/>
            </a:endParaRPr>
          </a:p>
        </p:txBody>
      </p:sp>
      <p:pic>
        <p:nvPicPr>
          <p:cNvPr id="4" name="Picture 3"/>
          <p:cNvPicPr>
            <a:picLocks noChangeAspect="1"/>
          </p:cNvPicPr>
          <p:nvPr/>
        </p:nvPicPr>
        <p:blipFill>
          <a:blip r:embed="rId4"/>
          <a:stretch>
            <a:fillRect/>
          </a:stretch>
        </p:blipFill>
        <p:spPr>
          <a:xfrm>
            <a:off x="2424545" y="4085342"/>
            <a:ext cx="2499444" cy="2507255"/>
          </a:xfrm>
          <a:prstGeom prst="rect">
            <a:avLst/>
          </a:prstGeom>
        </p:spPr>
      </p:pic>
      <p:pic>
        <p:nvPicPr>
          <p:cNvPr id="5" name="Picture 4"/>
          <p:cNvPicPr>
            <a:picLocks noChangeAspect="1"/>
          </p:cNvPicPr>
          <p:nvPr/>
        </p:nvPicPr>
        <p:blipFill>
          <a:blip r:embed="rId5"/>
          <a:stretch>
            <a:fillRect/>
          </a:stretch>
        </p:blipFill>
        <p:spPr>
          <a:xfrm>
            <a:off x="6186054" y="4364183"/>
            <a:ext cx="2856353" cy="1949574"/>
          </a:xfrm>
          <a:prstGeom prst="rect">
            <a:avLst/>
          </a:prstGeom>
        </p:spPr>
      </p:pic>
      <p:pic>
        <p:nvPicPr>
          <p:cNvPr id="6"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6851" y="6313757"/>
            <a:ext cx="244475" cy="244475"/>
          </a:xfrm>
          <a:prstGeom prst="rect">
            <a:avLst/>
          </a:prstGeom>
        </p:spPr>
      </p:pic>
    </p:spTree>
    <p:extLst>
      <p:ext uri="{BB962C8B-B14F-4D97-AF65-F5344CB8AC3E}">
        <p14:creationId xmlns:p14="http://schemas.microsoft.com/office/powerpoint/2010/main" val="263821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asis">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878</TotalTime>
  <Words>1459</Words>
  <Application>Microsoft Office PowerPoint</Application>
  <PresentationFormat>Widescreen</PresentationFormat>
  <Paragraphs>43</Paragraphs>
  <Slides>21</Slides>
  <Notes>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B Nazanin</vt:lpstr>
      <vt:lpstr>Calibri</vt:lpstr>
      <vt:lpstr>Chow Fun</vt:lpstr>
      <vt:lpstr>Corbel</vt:lpstr>
      <vt:lpstr>Nazanin</vt:lpstr>
      <vt:lpstr>Wingdings</vt:lpstr>
      <vt:lpstr>Basis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Anita</cp:lastModifiedBy>
  <cp:revision>77</cp:revision>
  <dcterms:created xsi:type="dcterms:W3CDTF">2020-04-22T07:50:44Z</dcterms:created>
  <dcterms:modified xsi:type="dcterms:W3CDTF">2020-06-22T18:53:09Z</dcterms:modified>
</cp:coreProperties>
</file>